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Canva Student Font" panose="020B0604020202020204" charset="0"/>
      <p:regular r:id="rId15"/>
    </p:embeddedFont>
    <p:embeddedFont>
      <p:font typeface="Ink Free" panose="03080402000500000000" pitchFamily="66"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p:cNvSpPr txBox="1"/>
          <p:nvPr/>
        </p:nvSpPr>
        <p:spPr>
          <a:xfrm>
            <a:off x="7042603" y="1840550"/>
            <a:ext cx="5437707" cy="1446550"/>
          </a:xfrm>
          <a:prstGeom prst="rect">
            <a:avLst/>
          </a:prstGeom>
          <a:noFill/>
        </p:spPr>
        <p:txBody>
          <a:bodyPr wrap="none" rtlCol="0">
            <a:spAutoFit/>
          </a:bodyPr>
          <a:lstStyle/>
          <a:p>
            <a:pPr algn="ctr"/>
            <a:r>
              <a:rPr lang="en-GB" sz="4400" b="1" dirty="0" smtClean="0">
                <a:solidFill>
                  <a:schemeClr val="bg1"/>
                </a:solidFill>
                <a:effectLst>
                  <a:outerShdw blurRad="38100" dist="38100" dir="2700000" algn="tl">
                    <a:srgbClr val="000000">
                      <a:alpha val="43137"/>
                    </a:srgbClr>
                  </a:outerShdw>
                </a:effectLst>
                <a:latin typeface="Ink Free" panose="03080402000500000000" pitchFamily="66" charset="0"/>
              </a:rPr>
              <a:t>Daniel.</a:t>
            </a:r>
          </a:p>
          <a:p>
            <a:pPr algn="ctr"/>
            <a:r>
              <a:rPr lang="en-GB" sz="4400" b="1" dirty="0" smtClean="0">
                <a:solidFill>
                  <a:schemeClr val="bg1"/>
                </a:solidFill>
                <a:effectLst>
                  <a:outerShdw blurRad="38100" dist="38100" dir="2700000" algn="tl">
                    <a:srgbClr val="000000">
                      <a:alpha val="43137"/>
                    </a:srgbClr>
                  </a:outerShdw>
                </a:effectLst>
                <a:latin typeface="Ink Free" panose="03080402000500000000" pitchFamily="66" charset="0"/>
              </a:rPr>
              <a:t>Will you </a:t>
            </a:r>
            <a:r>
              <a:rPr lang="en-GB" sz="4400" b="1" smtClean="0">
                <a:solidFill>
                  <a:schemeClr val="bg1"/>
                </a:solidFill>
                <a:effectLst>
                  <a:outerShdw blurRad="38100" dist="38100" dir="2700000" algn="tl">
                    <a:srgbClr val="000000">
                      <a:alpha val="43137"/>
                    </a:srgbClr>
                  </a:outerShdw>
                </a:effectLst>
                <a:latin typeface="Ink Free" panose="03080402000500000000" pitchFamily="66" charset="0"/>
              </a:rPr>
              <a:t>cross the line?</a:t>
            </a:r>
            <a:endParaRPr lang="en-GB" sz="4400" b="1" dirty="0" smtClean="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8" name="Picture 7"/>
          <p:cNvPicPr>
            <a:picLocks noChangeAspect="1"/>
          </p:cNvPicPr>
          <p:nvPr/>
        </p:nvPicPr>
        <p:blipFill>
          <a:blip r:embed="rId5"/>
          <a:stretch>
            <a:fillRect/>
          </a:stretch>
        </p:blipFill>
        <p:spPr>
          <a:xfrm>
            <a:off x="7046297" y="3848100"/>
            <a:ext cx="5434013" cy="52204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8" name="TextBox 7"/>
          <p:cNvSpPr txBox="1"/>
          <p:nvPr/>
        </p:nvSpPr>
        <p:spPr>
          <a:xfrm>
            <a:off x="4958484" y="2225271"/>
            <a:ext cx="10428752" cy="3170099"/>
          </a:xfrm>
          <a:prstGeom prst="rect">
            <a:avLst/>
          </a:prstGeom>
          <a:noFill/>
        </p:spPr>
        <p:txBody>
          <a:bodyPr wrap="none" rtlCol="0">
            <a:spAutoFit/>
          </a:bodyPr>
          <a:lstStyle/>
          <a:p>
            <a:r>
              <a:rPr lang="en-GB" sz="4000" dirty="0" smtClean="0">
                <a:solidFill>
                  <a:schemeClr val="bg1"/>
                </a:solidFill>
              </a:rPr>
              <a:t>What are you afraid of?</a:t>
            </a:r>
          </a:p>
          <a:p>
            <a:endParaRPr lang="en-GB" sz="4000" dirty="0">
              <a:solidFill>
                <a:schemeClr val="bg1"/>
              </a:solidFill>
            </a:endParaRPr>
          </a:p>
          <a:p>
            <a:r>
              <a:rPr lang="en-GB" sz="4000" dirty="0" smtClean="0">
                <a:solidFill>
                  <a:schemeClr val="bg1"/>
                </a:solidFill>
              </a:rPr>
              <a:t>Share with the person next to you.</a:t>
            </a:r>
          </a:p>
          <a:p>
            <a:endParaRPr lang="en-GB" sz="4000" dirty="0">
              <a:solidFill>
                <a:schemeClr val="bg1"/>
              </a:solidFill>
            </a:endParaRPr>
          </a:p>
          <a:p>
            <a:r>
              <a:rPr lang="en-GB" sz="4000" dirty="0" smtClean="0">
                <a:solidFill>
                  <a:schemeClr val="bg1"/>
                </a:solidFill>
              </a:rPr>
              <a:t>Now, in groups work out which phobia is which?  </a:t>
            </a:r>
            <a:endParaRPr lang="en-GB" sz="4000" dirty="0">
              <a:solidFill>
                <a:schemeClr val="bg1"/>
              </a:solidFill>
            </a:endParaRPr>
          </a:p>
        </p:txBody>
      </p:sp>
      <p:pic>
        <p:nvPicPr>
          <p:cNvPr id="9" name="Picture 8"/>
          <p:cNvPicPr>
            <a:picLocks noChangeAspect="1"/>
          </p:cNvPicPr>
          <p:nvPr/>
        </p:nvPicPr>
        <p:blipFill>
          <a:blip r:embed="rId5"/>
          <a:stretch>
            <a:fillRect/>
          </a:stretch>
        </p:blipFill>
        <p:spPr>
          <a:xfrm>
            <a:off x="5715000" y="5995839"/>
            <a:ext cx="6499208" cy="3249604"/>
          </a:xfrm>
          <a:prstGeom prst="rect">
            <a:avLst/>
          </a:prstGeom>
        </p:spPr>
      </p:pic>
    </p:spTree>
    <p:extLst>
      <p:ext uri="{BB962C8B-B14F-4D97-AF65-F5344CB8AC3E}">
        <p14:creationId xmlns:p14="http://schemas.microsoft.com/office/powerpoint/2010/main" val="247350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5"/>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6"/>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7" name="God s Story_ Dani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0" y="1714500"/>
            <a:ext cx="12192000" cy="6858000"/>
          </a:xfrm>
          <a:prstGeom prst="rect">
            <a:avLst/>
          </a:prstGeom>
        </p:spPr>
      </p:pic>
    </p:spTree>
    <p:extLst>
      <p:ext uri="{BB962C8B-B14F-4D97-AF65-F5344CB8AC3E}">
        <p14:creationId xmlns:p14="http://schemas.microsoft.com/office/powerpoint/2010/main" val="361129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p:cNvSpPr txBox="1"/>
          <p:nvPr/>
        </p:nvSpPr>
        <p:spPr>
          <a:xfrm>
            <a:off x="2853157" y="2476500"/>
            <a:ext cx="15282443" cy="7140416"/>
          </a:xfrm>
          <a:prstGeom prst="rect">
            <a:avLst/>
          </a:prstGeom>
          <a:noFill/>
        </p:spPr>
        <p:txBody>
          <a:bodyPr wrap="square" rtlCol="0">
            <a:spAutoFit/>
          </a:bodyPr>
          <a:lstStyle/>
          <a:p>
            <a:r>
              <a:rPr lang="en-GB" sz="4000" dirty="0">
                <a:solidFill>
                  <a:schemeClr val="bg1"/>
                </a:solidFill>
              </a:rPr>
              <a:t>1. If someone asked you to state or explain the BIG THEME of Daniel? What would it be? Discuss in a group. </a:t>
            </a:r>
            <a:r>
              <a:rPr lang="en-GB" sz="4000" dirty="0" smtClean="0">
                <a:solidFill>
                  <a:schemeClr val="bg1"/>
                </a:solidFill>
              </a:rPr>
              <a:t>Feedback</a:t>
            </a:r>
          </a:p>
          <a:p>
            <a:endParaRPr lang="en-GB" sz="4000" dirty="0">
              <a:solidFill>
                <a:schemeClr val="bg1"/>
              </a:solidFill>
            </a:endParaRPr>
          </a:p>
          <a:p>
            <a:r>
              <a:rPr lang="en-GB" sz="4000" dirty="0">
                <a:solidFill>
                  <a:schemeClr val="bg1"/>
                </a:solidFill>
              </a:rPr>
              <a:t>2. Read Ch1:1-20. </a:t>
            </a:r>
            <a:endParaRPr lang="en-GB" sz="4000" dirty="0" smtClean="0">
              <a:solidFill>
                <a:schemeClr val="bg1"/>
              </a:solidFill>
            </a:endParaRPr>
          </a:p>
          <a:p>
            <a:endParaRPr lang="en-GB" sz="4000" dirty="0">
              <a:solidFill>
                <a:schemeClr val="bg1"/>
              </a:solidFill>
            </a:endParaRPr>
          </a:p>
          <a:p>
            <a:r>
              <a:rPr lang="en-GB" sz="4000" dirty="0">
                <a:solidFill>
                  <a:schemeClr val="bg1"/>
                </a:solidFill>
              </a:rPr>
              <a:t>3. What things did Daniel and his friends accept and adapt to in Babylon (v4-5) and where did they draw the line</a:t>
            </a:r>
            <a:r>
              <a:rPr lang="en-GB" sz="4000" dirty="0" smtClean="0">
                <a:solidFill>
                  <a:schemeClr val="bg1"/>
                </a:solidFill>
              </a:rPr>
              <a:t>?</a:t>
            </a:r>
          </a:p>
          <a:p>
            <a:r>
              <a:rPr lang="en-GB" sz="4000" dirty="0" smtClean="0">
                <a:solidFill>
                  <a:schemeClr val="bg1"/>
                </a:solidFill>
              </a:rPr>
              <a:t> </a:t>
            </a:r>
            <a:endParaRPr lang="en-GB" sz="4000" dirty="0">
              <a:solidFill>
                <a:schemeClr val="bg1"/>
              </a:solidFill>
            </a:endParaRPr>
          </a:p>
          <a:p>
            <a:r>
              <a:rPr lang="en-GB" sz="4000" dirty="0">
                <a:solidFill>
                  <a:schemeClr val="bg1"/>
                </a:solidFill>
              </a:rPr>
              <a:t>4. In our world today, what are the things that are okay to accept and where should we draw the line as Christians?</a:t>
            </a:r>
          </a:p>
          <a:p>
            <a:r>
              <a:rPr lang="en-GB" sz="4000" dirty="0">
                <a:solidFill>
                  <a:schemeClr val="bg1"/>
                </a:solidFill>
              </a:rPr>
              <a:t> </a:t>
            </a:r>
          </a:p>
          <a:p>
            <a:endParaRPr lang="en-GB" dirty="0"/>
          </a:p>
        </p:txBody>
      </p:sp>
      <p:sp>
        <p:nvSpPr>
          <p:cNvPr id="8" name="TextBox 7"/>
          <p:cNvSpPr txBox="1"/>
          <p:nvPr/>
        </p:nvSpPr>
        <p:spPr>
          <a:xfrm>
            <a:off x="13487400" y="1562100"/>
            <a:ext cx="2575329" cy="523220"/>
          </a:xfrm>
          <a:prstGeom prst="rect">
            <a:avLst/>
          </a:prstGeom>
          <a:noFill/>
        </p:spPr>
        <p:txBody>
          <a:bodyPr wrap="square" rtlCol="0">
            <a:spAutoFit/>
          </a:bodyPr>
          <a:lstStyle/>
          <a:p>
            <a:r>
              <a:rPr lang="en-GB" sz="2800" b="1" dirty="0" smtClean="0">
                <a:solidFill>
                  <a:schemeClr val="bg1"/>
                </a:solidFill>
              </a:rPr>
              <a:t>Activity 1</a:t>
            </a:r>
            <a:endParaRPr lang="en-GB" sz="2800" b="1" dirty="0">
              <a:solidFill>
                <a:schemeClr val="bg1"/>
              </a:solidFill>
            </a:endParaRPr>
          </a:p>
        </p:txBody>
      </p:sp>
    </p:spTree>
    <p:extLst>
      <p:ext uri="{BB962C8B-B14F-4D97-AF65-F5344CB8AC3E}">
        <p14:creationId xmlns:p14="http://schemas.microsoft.com/office/powerpoint/2010/main" val="54192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dirty="0">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p:cNvSpPr txBox="1"/>
          <p:nvPr/>
        </p:nvSpPr>
        <p:spPr>
          <a:xfrm>
            <a:off x="2533766" y="1450094"/>
            <a:ext cx="15297034" cy="8710077"/>
          </a:xfrm>
          <a:prstGeom prst="rect">
            <a:avLst/>
          </a:prstGeom>
          <a:noFill/>
        </p:spPr>
        <p:txBody>
          <a:bodyPr wrap="square" rtlCol="0">
            <a:spAutoFit/>
          </a:bodyPr>
          <a:lstStyle/>
          <a:p>
            <a:pPr algn="just"/>
            <a:r>
              <a:rPr lang="en-GB" sz="4000" dirty="0" smtClean="0">
                <a:solidFill>
                  <a:schemeClr val="bg1"/>
                </a:solidFill>
              </a:rPr>
              <a:t>King Neb made a massive statue of himself and ordered everyone to bow down and worship it. Anyone who refused would be thrown into a blazing furnace. He was trying to make himself like God!</a:t>
            </a:r>
          </a:p>
          <a:p>
            <a:pPr algn="just"/>
            <a:endParaRPr lang="en-GB" sz="4000" dirty="0">
              <a:solidFill>
                <a:schemeClr val="bg1"/>
              </a:solidFill>
            </a:endParaRPr>
          </a:p>
          <a:p>
            <a:pPr algn="just"/>
            <a:r>
              <a:rPr lang="en-GB" sz="4000" dirty="0" smtClean="0">
                <a:solidFill>
                  <a:schemeClr val="bg1"/>
                </a:solidFill>
              </a:rPr>
              <a:t>Shadrach, Meshach and Abednego refused to bow down. They stood tall whilst others bowed down. They would not worship an idol. The king was furious and ordered them to be thrown into the furnace. The three friends said; “ Our God is able to rescue us, but even if he does not, we will not serve your gods!”  The friends were thrown into the furnace. The king thought they would die. However, he saw an extra person in there, a fourth man. All four seemed unharmed. The king called the men to come out. They did, unharmed.  The king decreed that their God was powerful indeed and no one was to say anything against the three men. In fact the king promoted them!</a:t>
            </a:r>
            <a:endParaRPr lang="en-GB" sz="4000" dirty="0">
              <a:solidFill>
                <a:schemeClr val="bg1"/>
              </a:solidFill>
            </a:endParaRPr>
          </a:p>
        </p:txBody>
      </p:sp>
      <p:sp>
        <p:nvSpPr>
          <p:cNvPr id="8" name="TextBox 7"/>
          <p:cNvSpPr txBox="1"/>
          <p:nvPr/>
        </p:nvSpPr>
        <p:spPr>
          <a:xfrm>
            <a:off x="8534400" y="866122"/>
            <a:ext cx="4038600" cy="707886"/>
          </a:xfrm>
          <a:prstGeom prst="rect">
            <a:avLst/>
          </a:prstGeom>
          <a:noFill/>
        </p:spPr>
        <p:txBody>
          <a:bodyPr wrap="square" rtlCol="0">
            <a:spAutoFit/>
          </a:bodyPr>
          <a:lstStyle/>
          <a:p>
            <a:r>
              <a:rPr lang="en-GB" sz="4000" b="1" dirty="0" smtClean="0">
                <a:solidFill>
                  <a:schemeClr val="bg1"/>
                </a:solidFill>
              </a:rPr>
              <a:t>CHAPTER 3</a:t>
            </a:r>
            <a:endParaRPr lang="en-GB" sz="4000" b="1" dirty="0">
              <a:solidFill>
                <a:schemeClr val="bg1"/>
              </a:solidFill>
            </a:endParaRPr>
          </a:p>
        </p:txBody>
      </p:sp>
      <p:sp>
        <p:nvSpPr>
          <p:cNvPr id="9" name="TextBox 8"/>
          <p:cNvSpPr txBox="1"/>
          <p:nvPr/>
        </p:nvSpPr>
        <p:spPr>
          <a:xfrm>
            <a:off x="14428763" y="958455"/>
            <a:ext cx="2575329" cy="523220"/>
          </a:xfrm>
          <a:prstGeom prst="rect">
            <a:avLst/>
          </a:prstGeom>
          <a:noFill/>
        </p:spPr>
        <p:txBody>
          <a:bodyPr wrap="square" rtlCol="0">
            <a:spAutoFit/>
          </a:bodyPr>
          <a:lstStyle/>
          <a:p>
            <a:r>
              <a:rPr lang="en-GB" sz="2800" b="1" dirty="0" smtClean="0">
                <a:solidFill>
                  <a:schemeClr val="bg1"/>
                </a:solidFill>
              </a:rPr>
              <a:t>Activity 2</a:t>
            </a:r>
            <a:endParaRPr lang="en-GB" sz="2800" b="1" dirty="0">
              <a:solidFill>
                <a:schemeClr val="bg1"/>
              </a:solidFill>
            </a:endParaRPr>
          </a:p>
        </p:txBody>
      </p:sp>
    </p:spTree>
    <p:extLst>
      <p:ext uri="{BB962C8B-B14F-4D97-AF65-F5344CB8AC3E}">
        <p14:creationId xmlns:p14="http://schemas.microsoft.com/office/powerpoint/2010/main" val="194706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p:cNvSpPr txBox="1"/>
          <p:nvPr/>
        </p:nvSpPr>
        <p:spPr>
          <a:xfrm>
            <a:off x="7899020" y="1019852"/>
            <a:ext cx="4495800" cy="707886"/>
          </a:xfrm>
          <a:prstGeom prst="rect">
            <a:avLst/>
          </a:prstGeom>
          <a:noFill/>
        </p:spPr>
        <p:txBody>
          <a:bodyPr wrap="square" rtlCol="0">
            <a:spAutoFit/>
          </a:bodyPr>
          <a:lstStyle/>
          <a:p>
            <a:r>
              <a:rPr lang="en-GB" sz="4000" b="1" dirty="0" smtClean="0">
                <a:solidFill>
                  <a:schemeClr val="bg1"/>
                </a:solidFill>
              </a:rPr>
              <a:t>Chapter 6</a:t>
            </a:r>
            <a:endParaRPr lang="en-GB" sz="4000" b="1" dirty="0">
              <a:solidFill>
                <a:schemeClr val="bg1"/>
              </a:solidFill>
            </a:endParaRPr>
          </a:p>
        </p:txBody>
      </p:sp>
      <p:sp>
        <p:nvSpPr>
          <p:cNvPr id="8" name="TextBox 7"/>
          <p:cNvSpPr txBox="1"/>
          <p:nvPr/>
        </p:nvSpPr>
        <p:spPr>
          <a:xfrm>
            <a:off x="2493538" y="1807798"/>
            <a:ext cx="15358643" cy="8094524"/>
          </a:xfrm>
          <a:prstGeom prst="rect">
            <a:avLst/>
          </a:prstGeom>
          <a:noFill/>
        </p:spPr>
        <p:txBody>
          <a:bodyPr wrap="square" rtlCol="0">
            <a:spAutoFit/>
          </a:bodyPr>
          <a:lstStyle/>
          <a:p>
            <a:pPr algn="just"/>
            <a:r>
              <a:rPr lang="en-GB" sz="4000" dirty="0" smtClean="0">
                <a:solidFill>
                  <a:schemeClr val="bg1"/>
                </a:solidFill>
              </a:rPr>
              <a:t>King Darius appointed Daniel as an administrator in his palace. Daniel did an excellent job. So much so that others got jealous of him. They plotted against him but couldn’t find a weakness in him to exploit. They hatched a plan to get the king to outlaw praying to anyone but the king! They knew Daniel could not obey it!  The king was excited about the new law and declared that anyone who disobeyed was to be thrown into the den of lions. Daniel continued to pray openly to God. He did not hide it. The jealous officials reported him and Daniel was taken to the king. The king was sad but had no choice but to throw Daniel to the lions. God protected Daniel and closed the mouths of the lions. In the morning he walked out unharmed. The king was overjoyed and explained that his God had sent an angel to rescue him. The decreed that Daniel’s God be respected and revered in all the land! Daniel continued to thrive! </a:t>
            </a:r>
            <a:endParaRPr lang="en-GB" sz="4000" dirty="0">
              <a:solidFill>
                <a:schemeClr val="bg1"/>
              </a:solidFill>
            </a:endParaRPr>
          </a:p>
        </p:txBody>
      </p:sp>
      <p:sp>
        <p:nvSpPr>
          <p:cNvPr id="9" name="TextBox 8"/>
          <p:cNvSpPr txBox="1"/>
          <p:nvPr/>
        </p:nvSpPr>
        <p:spPr>
          <a:xfrm>
            <a:off x="13788299" y="1144796"/>
            <a:ext cx="2575329" cy="523220"/>
          </a:xfrm>
          <a:prstGeom prst="rect">
            <a:avLst/>
          </a:prstGeom>
          <a:noFill/>
        </p:spPr>
        <p:txBody>
          <a:bodyPr wrap="square" rtlCol="0">
            <a:spAutoFit/>
          </a:bodyPr>
          <a:lstStyle/>
          <a:p>
            <a:r>
              <a:rPr lang="en-GB" sz="2800" b="1" dirty="0" smtClean="0">
                <a:solidFill>
                  <a:schemeClr val="bg1"/>
                </a:solidFill>
              </a:rPr>
              <a:t>Activity 2</a:t>
            </a:r>
            <a:endParaRPr lang="en-GB" sz="2800" b="1" dirty="0">
              <a:solidFill>
                <a:schemeClr val="bg1"/>
              </a:solidFill>
            </a:endParaRPr>
          </a:p>
        </p:txBody>
      </p:sp>
    </p:spTree>
    <p:extLst>
      <p:ext uri="{BB962C8B-B14F-4D97-AF65-F5344CB8AC3E}">
        <p14:creationId xmlns:p14="http://schemas.microsoft.com/office/powerpoint/2010/main" val="99623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p:cNvSpPr txBox="1"/>
          <p:nvPr/>
        </p:nvSpPr>
        <p:spPr>
          <a:xfrm>
            <a:off x="2548357" y="2808030"/>
            <a:ext cx="15511043" cy="6863417"/>
          </a:xfrm>
          <a:prstGeom prst="rect">
            <a:avLst/>
          </a:prstGeom>
          <a:noFill/>
        </p:spPr>
        <p:txBody>
          <a:bodyPr wrap="square" rtlCol="0">
            <a:spAutoFit/>
          </a:bodyPr>
          <a:lstStyle/>
          <a:p>
            <a:r>
              <a:rPr lang="en-GB" sz="4000" dirty="0" smtClean="0">
                <a:solidFill>
                  <a:schemeClr val="bg1"/>
                </a:solidFill>
              </a:rPr>
              <a:t>1.</a:t>
            </a:r>
            <a:r>
              <a:rPr lang="en-GB" sz="4000" dirty="0">
                <a:solidFill>
                  <a:schemeClr val="bg1"/>
                </a:solidFill>
              </a:rPr>
              <a:t> What are the similarities in the two stories? </a:t>
            </a:r>
          </a:p>
          <a:p>
            <a:r>
              <a:rPr lang="en-GB" sz="4000" dirty="0">
                <a:solidFill>
                  <a:schemeClr val="bg1"/>
                </a:solidFill>
              </a:rPr>
              <a:t>2. How did Daniel and his friends influence the </a:t>
            </a:r>
            <a:r>
              <a:rPr lang="en-GB" sz="4000" dirty="0" smtClean="0">
                <a:solidFill>
                  <a:schemeClr val="bg1"/>
                </a:solidFill>
              </a:rPr>
              <a:t>society around </a:t>
            </a:r>
            <a:r>
              <a:rPr lang="en-GB" sz="4000" dirty="0">
                <a:solidFill>
                  <a:schemeClr val="bg1"/>
                </a:solidFill>
              </a:rPr>
              <a:t>them? How </a:t>
            </a:r>
            <a:r>
              <a:rPr lang="en-GB" sz="4000" dirty="0" smtClean="0">
                <a:solidFill>
                  <a:schemeClr val="bg1"/>
                </a:solidFill>
              </a:rPr>
              <a:t>  </a:t>
            </a:r>
          </a:p>
          <a:p>
            <a:r>
              <a:rPr lang="en-GB" sz="4000" dirty="0">
                <a:solidFill>
                  <a:schemeClr val="bg1"/>
                </a:solidFill>
              </a:rPr>
              <a:t> </a:t>
            </a:r>
            <a:r>
              <a:rPr lang="en-GB" sz="4000" dirty="0" smtClean="0">
                <a:solidFill>
                  <a:schemeClr val="bg1"/>
                </a:solidFill>
              </a:rPr>
              <a:t>    did </a:t>
            </a:r>
            <a:r>
              <a:rPr lang="en-GB" sz="4000" dirty="0">
                <a:solidFill>
                  <a:schemeClr val="bg1"/>
                </a:solidFill>
              </a:rPr>
              <a:t>they change it?</a:t>
            </a:r>
          </a:p>
          <a:p>
            <a:r>
              <a:rPr lang="en-GB" sz="4000" dirty="0">
                <a:solidFill>
                  <a:schemeClr val="bg1"/>
                </a:solidFill>
              </a:rPr>
              <a:t>3. How did the kings change?</a:t>
            </a:r>
          </a:p>
          <a:p>
            <a:r>
              <a:rPr lang="en-GB" sz="4000" dirty="0">
                <a:solidFill>
                  <a:schemeClr val="bg1"/>
                </a:solidFill>
              </a:rPr>
              <a:t>4. What can you do to influence the people around you at school, college </a:t>
            </a:r>
            <a:r>
              <a:rPr lang="en-GB" sz="4000" dirty="0" smtClean="0">
                <a:solidFill>
                  <a:schemeClr val="bg1"/>
                </a:solidFill>
              </a:rPr>
              <a:t> </a:t>
            </a:r>
          </a:p>
          <a:p>
            <a:r>
              <a:rPr lang="en-GB" sz="4000" dirty="0">
                <a:solidFill>
                  <a:schemeClr val="bg1"/>
                </a:solidFill>
              </a:rPr>
              <a:t> </a:t>
            </a:r>
            <a:r>
              <a:rPr lang="en-GB" sz="4000" dirty="0" smtClean="0">
                <a:solidFill>
                  <a:schemeClr val="bg1"/>
                </a:solidFill>
              </a:rPr>
              <a:t>    or </a:t>
            </a:r>
            <a:r>
              <a:rPr lang="en-GB" sz="4000" dirty="0">
                <a:solidFill>
                  <a:schemeClr val="bg1"/>
                </a:solidFill>
              </a:rPr>
              <a:t>in your family? How can you stand up for what you know to be </a:t>
            </a:r>
            <a:endParaRPr lang="en-GB" sz="4000" dirty="0" smtClean="0">
              <a:solidFill>
                <a:schemeClr val="bg1"/>
              </a:solidFill>
            </a:endParaRPr>
          </a:p>
          <a:p>
            <a:r>
              <a:rPr lang="en-GB" sz="4000" dirty="0">
                <a:solidFill>
                  <a:schemeClr val="bg1"/>
                </a:solidFill>
              </a:rPr>
              <a:t> </a:t>
            </a:r>
            <a:r>
              <a:rPr lang="en-GB" sz="4000" dirty="0" smtClean="0">
                <a:solidFill>
                  <a:schemeClr val="bg1"/>
                </a:solidFill>
              </a:rPr>
              <a:t>    right</a:t>
            </a:r>
            <a:r>
              <a:rPr lang="en-GB" sz="4000" dirty="0">
                <a:solidFill>
                  <a:schemeClr val="bg1"/>
                </a:solidFill>
              </a:rPr>
              <a:t>? How can you demonstrate your faith to others?</a:t>
            </a:r>
          </a:p>
          <a:p>
            <a:r>
              <a:rPr lang="en-GB" sz="4000" dirty="0">
                <a:solidFill>
                  <a:schemeClr val="bg1"/>
                </a:solidFill>
              </a:rPr>
              <a:t>5. What are the risks you face if you do that?  Will you always succeed or </a:t>
            </a:r>
            <a:endParaRPr lang="en-GB" sz="4000" dirty="0" smtClean="0">
              <a:solidFill>
                <a:schemeClr val="bg1"/>
              </a:solidFill>
            </a:endParaRPr>
          </a:p>
          <a:p>
            <a:r>
              <a:rPr lang="en-GB" sz="4000" dirty="0">
                <a:solidFill>
                  <a:schemeClr val="bg1"/>
                </a:solidFill>
              </a:rPr>
              <a:t> </a:t>
            </a:r>
            <a:r>
              <a:rPr lang="en-GB" sz="4000" dirty="0" smtClean="0">
                <a:solidFill>
                  <a:schemeClr val="bg1"/>
                </a:solidFill>
              </a:rPr>
              <a:t>   might </a:t>
            </a:r>
            <a:r>
              <a:rPr lang="en-GB" sz="4000" dirty="0">
                <a:solidFill>
                  <a:schemeClr val="bg1"/>
                </a:solidFill>
              </a:rPr>
              <a:t>you face opposition?</a:t>
            </a:r>
          </a:p>
          <a:p>
            <a:r>
              <a:rPr lang="en-GB" sz="4000" dirty="0">
                <a:solidFill>
                  <a:schemeClr val="bg1"/>
                </a:solidFill>
              </a:rPr>
              <a:t> </a:t>
            </a:r>
          </a:p>
          <a:p>
            <a:endParaRPr lang="en-GB" sz="4000" dirty="0">
              <a:solidFill>
                <a:schemeClr val="bg1"/>
              </a:solidFill>
            </a:endParaRPr>
          </a:p>
        </p:txBody>
      </p:sp>
      <p:sp>
        <p:nvSpPr>
          <p:cNvPr id="8" name="TextBox 7"/>
          <p:cNvSpPr txBox="1"/>
          <p:nvPr/>
        </p:nvSpPr>
        <p:spPr>
          <a:xfrm>
            <a:off x="13788299" y="1713360"/>
            <a:ext cx="2575329" cy="523220"/>
          </a:xfrm>
          <a:prstGeom prst="rect">
            <a:avLst/>
          </a:prstGeom>
          <a:noFill/>
        </p:spPr>
        <p:txBody>
          <a:bodyPr wrap="square" rtlCol="0">
            <a:spAutoFit/>
          </a:bodyPr>
          <a:lstStyle/>
          <a:p>
            <a:r>
              <a:rPr lang="en-GB" sz="2800" b="1" dirty="0" smtClean="0">
                <a:solidFill>
                  <a:schemeClr val="bg1"/>
                </a:solidFill>
              </a:rPr>
              <a:t>Activity 2</a:t>
            </a:r>
            <a:endParaRPr lang="en-GB" sz="2800" b="1" dirty="0">
              <a:solidFill>
                <a:schemeClr val="bg1"/>
              </a:solidFill>
            </a:endParaRPr>
          </a:p>
        </p:txBody>
      </p:sp>
    </p:spTree>
    <p:extLst>
      <p:ext uri="{BB962C8B-B14F-4D97-AF65-F5344CB8AC3E}">
        <p14:creationId xmlns:p14="http://schemas.microsoft.com/office/powerpoint/2010/main" val="339319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p:cNvSpPr txBox="1"/>
          <p:nvPr/>
        </p:nvSpPr>
        <p:spPr>
          <a:xfrm>
            <a:off x="13788299" y="1199448"/>
            <a:ext cx="2575329" cy="523220"/>
          </a:xfrm>
          <a:prstGeom prst="rect">
            <a:avLst/>
          </a:prstGeom>
          <a:noFill/>
        </p:spPr>
        <p:txBody>
          <a:bodyPr wrap="square" rtlCol="0">
            <a:spAutoFit/>
          </a:bodyPr>
          <a:lstStyle/>
          <a:p>
            <a:r>
              <a:rPr lang="en-GB" sz="2800" b="1" dirty="0" smtClean="0">
                <a:solidFill>
                  <a:schemeClr val="bg1"/>
                </a:solidFill>
              </a:rPr>
              <a:t>Activity 3</a:t>
            </a:r>
            <a:endParaRPr lang="en-GB" sz="2800" b="1" dirty="0">
              <a:solidFill>
                <a:schemeClr val="bg1"/>
              </a:solidFill>
            </a:endParaRPr>
          </a:p>
        </p:txBody>
      </p:sp>
      <p:sp>
        <p:nvSpPr>
          <p:cNvPr id="8" name="TextBox 7"/>
          <p:cNvSpPr txBox="1"/>
          <p:nvPr/>
        </p:nvSpPr>
        <p:spPr>
          <a:xfrm>
            <a:off x="3001007" y="2434626"/>
            <a:ext cx="14282098" cy="7140416"/>
          </a:xfrm>
          <a:prstGeom prst="rect">
            <a:avLst/>
          </a:prstGeom>
          <a:noFill/>
        </p:spPr>
        <p:txBody>
          <a:bodyPr wrap="square" rtlCol="0">
            <a:spAutoFit/>
          </a:bodyPr>
          <a:lstStyle/>
          <a:p>
            <a:r>
              <a:rPr lang="en-GB" sz="4000" b="1" dirty="0">
                <a:solidFill>
                  <a:schemeClr val="bg1"/>
                </a:solidFill>
              </a:rPr>
              <a:t>Read Luke 24:27.</a:t>
            </a:r>
            <a:endParaRPr lang="en-GB" sz="4000" dirty="0">
              <a:solidFill>
                <a:schemeClr val="bg1"/>
              </a:solidFill>
            </a:endParaRPr>
          </a:p>
          <a:p>
            <a:r>
              <a:rPr lang="en-GB" sz="4000" dirty="0">
                <a:solidFill>
                  <a:schemeClr val="bg1"/>
                </a:solidFill>
              </a:rPr>
              <a:t>1. If scripture points to Jesus, where do we see Him in the stories in Daniel? </a:t>
            </a:r>
          </a:p>
          <a:p>
            <a:r>
              <a:rPr lang="en-GB" sz="4000" dirty="0">
                <a:solidFill>
                  <a:schemeClr val="bg1"/>
                </a:solidFill>
              </a:rPr>
              <a:t>2. Look up the following and see f you can </a:t>
            </a:r>
            <a:r>
              <a:rPr lang="en-GB" sz="4000" dirty="0" smtClean="0">
                <a:solidFill>
                  <a:schemeClr val="bg1"/>
                </a:solidFill>
              </a:rPr>
              <a:t>link  </a:t>
            </a:r>
            <a:r>
              <a:rPr lang="en-GB" sz="4000" dirty="0">
                <a:solidFill>
                  <a:schemeClr val="bg1"/>
                </a:solidFill>
              </a:rPr>
              <a:t>them to the stories in Daniel. </a:t>
            </a:r>
          </a:p>
          <a:p>
            <a:r>
              <a:rPr lang="en-GB" sz="4000" dirty="0">
                <a:solidFill>
                  <a:schemeClr val="bg1"/>
                </a:solidFill>
              </a:rPr>
              <a:t> </a:t>
            </a:r>
            <a:r>
              <a:rPr lang="en-GB" sz="4000" b="1" dirty="0" smtClean="0">
                <a:solidFill>
                  <a:schemeClr val="bg1"/>
                </a:solidFill>
              </a:rPr>
              <a:t>Mark</a:t>
            </a:r>
            <a:endParaRPr lang="en-GB" sz="4000" dirty="0">
              <a:solidFill>
                <a:schemeClr val="bg1"/>
              </a:solidFill>
            </a:endParaRPr>
          </a:p>
          <a:p>
            <a:r>
              <a:rPr lang="en-GB" sz="4000" dirty="0">
                <a:solidFill>
                  <a:schemeClr val="bg1"/>
                </a:solidFill>
              </a:rPr>
              <a:t> </a:t>
            </a:r>
            <a:r>
              <a:rPr lang="en-GB" sz="4000" b="1" dirty="0">
                <a:solidFill>
                  <a:schemeClr val="bg1"/>
                </a:solidFill>
              </a:rPr>
              <a:t>Matthew </a:t>
            </a:r>
            <a:r>
              <a:rPr lang="en-GB" sz="4000" b="1" dirty="0" smtClean="0">
                <a:solidFill>
                  <a:schemeClr val="bg1"/>
                </a:solidFill>
              </a:rPr>
              <a:t>4:1-11</a:t>
            </a:r>
          </a:p>
          <a:p>
            <a:r>
              <a:rPr lang="en-GB" sz="4000" dirty="0" smtClean="0">
                <a:solidFill>
                  <a:schemeClr val="bg1"/>
                </a:solidFill>
              </a:rPr>
              <a:t> </a:t>
            </a:r>
            <a:r>
              <a:rPr lang="en-GB" sz="4000" b="1" dirty="0">
                <a:solidFill>
                  <a:schemeClr val="bg1"/>
                </a:solidFill>
              </a:rPr>
              <a:t>Matthew </a:t>
            </a:r>
            <a:r>
              <a:rPr lang="en-GB" sz="4000" b="1" dirty="0" smtClean="0">
                <a:solidFill>
                  <a:schemeClr val="bg1"/>
                </a:solidFill>
              </a:rPr>
              <a:t>28:20</a:t>
            </a:r>
          </a:p>
          <a:p>
            <a:r>
              <a:rPr lang="en-GB" sz="4000" b="1" dirty="0" smtClean="0">
                <a:solidFill>
                  <a:schemeClr val="bg1"/>
                </a:solidFill>
              </a:rPr>
              <a:t>Hebrews </a:t>
            </a:r>
            <a:r>
              <a:rPr lang="en-GB" sz="4000" b="1" dirty="0">
                <a:solidFill>
                  <a:schemeClr val="bg1"/>
                </a:solidFill>
              </a:rPr>
              <a:t>13:5-6- </a:t>
            </a:r>
            <a:endParaRPr lang="en-GB" sz="4000" dirty="0" smtClean="0">
              <a:solidFill>
                <a:schemeClr val="bg1"/>
              </a:solidFill>
            </a:endParaRPr>
          </a:p>
          <a:p>
            <a:r>
              <a:rPr lang="en-GB" sz="4000" b="1" dirty="0" smtClean="0">
                <a:solidFill>
                  <a:schemeClr val="bg1"/>
                </a:solidFill>
              </a:rPr>
              <a:t>Luke </a:t>
            </a:r>
            <a:r>
              <a:rPr lang="en-GB" sz="4000" b="1" dirty="0">
                <a:solidFill>
                  <a:schemeClr val="bg1"/>
                </a:solidFill>
              </a:rPr>
              <a:t>23:34.- </a:t>
            </a:r>
            <a:endParaRPr lang="en-GB" sz="4000" dirty="0" smtClean="0">
              <a:solidFill>
                <a:schemeClr val="bg1"/>
              </a:solidFill>
            </a:endParaRPr>
          </a:p>
          <a:p>
            <a:r>
              <a:rPr lang="en-GB" sz="4000" dirty="0">
                <a:solidFill>
                  <a:schemeClr val="bg1"/>
                </a:solidFill>
              </a:rPr>
              <a:t> </a:t>
            </a:r>
          </a:p>
          <a:p>
            <a:endParaRPr lang="en-GB" dirty="0"/>
          </a:p>
        </p:txBody>
      </p:sp>
    </p:spTree>
    <p:extLst>
      <p:ext uri="{BB962C8B-B14F-4D97-AF65-F5344CB8AC3E}">
        <p14:creationId xmlns:p14="http://schemas.microsoft.com/office/powerpoint/2010/main" val="269588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7" name="Picture 6"/>
          <p:cNvPicPr>
            <a:picLocks noChangeAspect="1"/>
          </p:cNvPicPr>
          <p:nvPr/>
        </p:nvPicPr>
        <p:blipFill>
          <a:blip r:embed="rId5"/>
          <a:stretch>
            <a:fillRect/>
          </a:stretch>
        </p:blipFill>
        <p:spPr>
          <a:xfrm>
            <a:off x="4473522" y="2916072"/>
            <a:ext cx="10398456" cy="5199228"/>
          </a:xfrm>
          <a:prstGeom prst="rect">
            <a:avLst/>
          </a:prstGeom>
        </p:spPr>
      </p:pic>
    </p:spTree>
    <p:extLst>
      <p:ext uri="{BB962C8B-B14F-4D97-AF65-F5344CB8AC3E}">
        <p14:creationId xmlns:p14="http://schemas.microsoft.com/office/powerpoint/2010/main" val="2116473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606</Words>
  <Application>Microsoft Office PowerPoint</Application>
  <PresentationFormat>Custom</PresentationFormat>
  <Paragraphs>63</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Canva Student Font</vt:lpstr>
      <vt:lpstr>Arial</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message from the dark side of scripture... youhave!</dc:title>
  <dc:creator>Jez</dc:creator>
  <cp:lastModifiedBy>Jez</cp:lastModifiedBy>
  <cp:revision>18</cp:revision>
  <dcterms:created xsi:type="dcterms:W3CDTF">2006-08-16T00:00:00Z</dcterms:created>
  <dcterms:modified xsi:type="dcterms:W3CDTF">2025-05-02T15:49:31Z</dcterms:modified>
  <dc:identifier>DAGgaHpiRoA</dc:identifier>
</cp:coreProperties>
</file>