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Lst>
  <p:sldSz cx="18288000" cy="10287000"/>
  <p:notesSz cx="6858000" cy="9144000"/>
  <p:embeddedFontLst>
    <p:embeddedFont>
      <p:font typeface="Ink Free" panose="03080402000500000000" pitchFamily="66" charset="0"/>
      <p:regular r:id="rId9"/>
    </p:embeddedFont>
    <p:embeddedFont>
      <p:font typeface="Canva Student Font" panose="020B0604020202020204" charset="0"/>
      <p:regular r:id="rId10"/>
    </p:embeddedFont>
    <p:embeddedFont>
      <p:font typeface="Calibri" panose="020F0502020204030204"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0" d="100"/>
          <a:sy n="80" d="100"/>
        </p:scale>
        <p:origin x="23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www.youtube.com/watch?v=IFQrjXywx6A"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6172200" y="1644580"/>
            <a:ext cx="7467600" cy="707886"/>
          </a:xfrm>
          <a:prstGeom prst="rect">
            <a:avLst/>
          </a:prstGeom>
          <a:no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Ink Free" panose="03080402000500000000" pitchFamily="66" charset="0"/>
              </a:rPr>
              <a:t>Ezekiel and the dry bones</a:t>
            </a:r>
            <a:endParaRPr lang="en-GB" sz="40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7" name="Picture 6"/>
          <p:cNvPicPr>
            <a:picLocks noChangeAspect="1"/>
          </p:cNvPicPr>
          <p:nvPr/>
        </p:nvPicPr>
        <p:blipFill>
          <a:blip r:embed="rId5"/>
          <a:stretch>
            <a:fillRect/>
          </a:stretch>
        </p:blipFill>
        <p:spPr>
          <a:xfrm>
            <a:off x="3733800" y="3162300"/>
            <a:ext cx="11430000" cy="59817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5"/>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6"/>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6172200" y="1644580"/>
            <a:ext cx="7467600" cy="707886"/>
          </a:xfrm>
          <a:prstGeom prst="rect">
            <a:avLst/>
          </a:prstGeom>
          <a:no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Ink Free" panose="03080402000500000000" pitchFamily="66" charset="0"/>
              </a:rPr>
              <a:t>Ezekiel and the dry bones</a:t>
            </a:r>
            <a:endParaRPr lang="en-GB" sz="40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9" name="SKELETAL SYSTEM! QUIZ_ Can you name these bones_ _ Skeleton Anatomy Qui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48000" y="2287898"/>
            <a:ext cx="11887200" cy="6686549"/>
          </a:xfrm>
          <a:prstGeom prst="rect">
            <a:avLst/>
          </a:prstGeom>
        </p:spPr>
      </p:pic>
      <p:sp>
        <p:nvSpPr>
          <p:cNvPr id="10" name="TextBox 9"/>
          <p:cNvSpPr txBox="1"/>
          <p:nvPr/>
        </p:nvSpPr>
        <p:spPr>
          <a:xfrm>
            <a:off x="15240000" y="3314700"/>
            <a:ext cx="2286000" cy="2554545"/>
          </a:xfrm>
          <a:prstGeom prst="rect">
            <a:avLst/>
          </a:prstGeom>
          <a:noFill/>
        </p:spPr>
        <p:txBody>
          <a:bodyPr wrap="square" rtlCol="0">
            <a:spAutoFit/>
          </a:bodyPr>
          <a:lstStyle/>
          <a:p>
            <a:r>
              <a:rPr lang="en-GB" sz="4000" b="1" dirty="0" smtClean="0">
                <a:solidFill>
                  <a:schemeClr val="bg1"/>
                </a:solidFill>
              </a:rPr>
              <a:t>Stop video to give time to answer</a:t>
            </a:r>
            <a:endParaRPr lang="en-GB" sz="4000" b="1" dirty="0">
              <a:solidFill>
                <a:schemeClr val="bg1"/>
              </a:solidFill>
            </a:endParaRPr>
          </a:p>
        </p:txBody>
      </p:sp>
    </p:spTree>
    <p:extLst>
      <p:ext uri="{BB962C8B-B14F-4D97-AF65-F5344CB8AC3E}">
        <p14:creationId xmlns:p14="http://schemas.microsoft.com/office/powerpoint/2010/main" val="2592185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4"/>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5"/>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6"/>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5638800" y="1112635"/>
            <a:ext cx="7467600" cy="707886"/>
          </a:xfrm>
          <a:prstGeom prst="rect">
            <a:avLst/>
          </a:prstGeom>
          <a:no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Ink Free" panose="03080402000500000000" pitchFamily="66" charset="0"/>
              </a:rPr>
              <a:t>READ Ezekiel 37:1-14</a:t>
            </a:r>
            <a:endParaRPr lang="en-GB" sz="40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pic>
        <p:nvPicPr>
          <p:cNvPr id="7" name="videoplaybac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5241" y="2225271"/>
            <a:ext cx="12307801" cy="7033029"/>
          </a:xfrm>
          <a:prstGeom prst="rect">
            <a:avLst/>
          </a:prstGeom>
        </p:spPr>
      </p:pic>
      <p:sp>
        <p:nvSpPr>
          <p:cNvPr id="9" name="TextBox 8"/>
          <p:cNvSpPr txBox="1"/>
          <p:nvPr/>
        </p:nvSpPr>
        <p:spPr>
          <a:xfrm>
            <a:off x="15788021" y="3848100"/>
            <a:ext cx="1905000" cy="1754326"/>
          </a:xfrm>
          <a:prstGeom prst="rect">
            <a:avLst/>
          </a:prstGeom>
          <a:noFill/>
        </p:spPr>
        <p:txBody>
          <a:bodyPr wrap="square" rtlCol="0">
            <a:spAutoFit/>
          </a:bodyPr>
          <a:lstStyle/>
          <a:p>
            <a:r>
              <a:rPr lang="en-GB" sz="3600" dirty="0" smtClean="0">
                <a:solidFill>
                  <a:schemeClr val="bg1"/>
                </a:solidFill>
              </a:rPr>
              <a:t>Start playback at 1.07</a:t>
            </a:r>
            <a:endParaRPr lang="en-GB" sz="3600" dirty="0">
              <a:solidFill>
                <a:schemeClr val="bg1"/>
              </a:solidFill>
            </a:endParaRPr>
          </a:p>
        </p:txBody>
      </p:sp>
      <p:sp>
        <p:nvSpPr>
          <p:cNvPr id="10" name="TextBox 9"/>
          <p:cNvSpPr txBox="1"/>
          <p:nvPr/>
        </p:nvSpPr>
        <p:spPr>
          <a:xfrm>
            <a:off x="15925800" y="2095500"/>
            <a:ext cx="1905000" cy="461665"/>
          </a:xfrm>
          <a:prstGeom prst="rect">
            <a:avLst/>
          </a:prstGeom>
          <a:noFill/>
        </p:spPr>
        <p:txBody>
          <a:bodyPr wrap="square" rtlCol="0">
            <a:spAutoFit/>
          </a:bodyPr>
          <a:lstStyle/>
          <a:p>
            <a:r>
              <a:rPr lang="en-GB" sz="2400" dirty="0" smtClean="0">
                <a:solidFill>
                  <a:schemeClr val="bg1"/>
                </a:solidFill>
              </a:rPr>
              <a:t>Activity 1</a:t>
            </a:r>
            <a:endParaRPr lang="en-GB" sz="2400" dirty="0">
              <a:solidFill>
                <a:schemeClr val="bg1"/>
              </a:solidFill>
            </a:endParaRPr>
          </a:p>
        </p:txBody>
      </p:sp>
    </p:spTree>
    <p:extLst>
      <p:ext uri="{BB962C8B-B14F-4D97-AF65-F5344CB8AC3E}">
        <p14:creationId xmlns:p14="http://schemas.microsoft.com/office/powerpoint/2010/main" val="3916945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6172200" y="1644580"/>
            <a:ext cx="7467600" cy="707886"/>
          </a:xfrm>
          <a:prstGeom prst="rect">
            <a:avLst/>
          </a:prstGeom>
          <a:no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Ink Free" panose="03080402000500000000" pitchFamily="66" charset="0"/>
              </a:rPr>
              <a:t>Ezekiel and the dry bones</a:t>
            </a:r>
            <a:endParaRPr lang="en-GB" sz="40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9" name="TextBox 8"/>
          <p:cNvSpPr txBox="1"/>
          <p:nvPr/>
        </p:nvSpPr>
        <p:spPr>
          <a:xfrm>
            <a:off x="15925800" y="2095500"/>
            <a:ext cx="1905000" cy="461665"/>
          </a:xfrm>
          <a:prstGeom prst="rect">
            <a:avLst/>
          </a:prstGeom>
          <a:noFill/>
        </p:spPr>
        <p:txBody>
          <a:bodyPr wrap="square" rtlCol="0">
            <a:spAutoFit/>
          </a:bodyPr>
          <a:lstStyle/>
          <a:p>
            <a:r>
              <a:rPr lang="en-GB" sz="2400" dirty="0" smtClean="0">
                <a:solidFill>
                  <a:schemeClr val="bg1"/>
                </a:solidFill>
              </a:rPr>
              <a:t>Activity 1</a:t>
            </a:r>
            <a:endParaRPr lang="en-GB" sz="2400" dirty="0">
              <a:solidFill>
                <a:schemeClr val="bg1"/>
              </a:solidFill>
            </a:endParaRPr>
          </a:p>
        </p:txBody>
      </p:sp>
      <p:sp>
        <p:nvSpPr>
          <p:cNvPr id="7" name="TextBox 6"/>
          <p:cNvSpPr txBox="1"/>
          <p:nvPr/>
        </p:nvSpPr>
        <p:spPr>
          <a:xfrm>
            <a:off x="2853157" y="2747590"/>
            <a:ext cx="14672843" cy="7755969"/>
          </a:xfrm>
          <a:prstGeom prst="rect">
            <a:avLst/>
          </a:prstGeom>
          <a:noFill/>
        </p:spPr>
        <p:txBody>
          <a:bodyPr wrap="square" rtlCol="0">
            <a:spAutoFit/>
          </a:bodyPr>
          <a:lstStyle/>
          <a:p>
            <a:r>
              <a:rPr lang="en-GB" sz="4000" dirty="0">
                <a:solidFill>
                  <a:schemeClr val="bg1"/>
                </a:solidFill>
              </a:rPr>
              <a:t>1. What is the significance of the dry bones in this passage, and what do they symbolize</a:t>
            </a:r>
            <a:r>
              <a:rPr lang="en-GB" sz="4000" dirty="0" smtClean="0">
                <a:solidFill>
                  <a:schemeClr val="bg1"/>
                </a:solidFill>
              </a:rPr>
              <a:t>?</a:t>
            </a:r>
          </a:p>
          <a:p>
            <a:endParaRPr lang="en-GB" sz="4000" dirty="0">
              <a:solidFill>
                <a:schemeClr val="bg1"/>
              </a:solidFill>
            </a:endParaRPr>
          </a:p>
          <a:p>
            <a:r>
              <a:rPr lang="en-GB" sz="4000" dirty="0">
                <a:solidFill>
                  <a:schemeClr val="bg1"/>
                </a:solidFill>
              </a:rPr>
              <a:t>2. If something/someone is dead, can they be brought back to life</a:t>
            </a:r>
            <a:r>
              <a:rPr lang="en-GB" sz="4000" dirty="0" smtClean="0">
                <a:solidFill>
                  <a:schemeClr val="bg1"/>
                </a:solidFill>
              </a:rPr>
              <a:t>?</a:t>
            </a:r>
          </a:p>
          <a:p>
            <a:endParaRPr lang="en-GB" sz="4000" dirty="0">
              <a:solidFill>
                <a:schemeClr val="bg1"/>
              </a:solidFill>
            </a:endParaRPr>
          </a:p>
          <a:p>
            <a:r>
              <a:rPr lang="en-GB" sz="4000" dirty="0">
                <a:solidFill>
                  <a:schemeClr val="bg1"/>
                </a:solidFill>
              </a:rPr>
              <a:t>3. In the story of Ezekiel, why do you think the people of Israel felt as if they were dead like dry bones?  What are the things that disconnect people today from God</a:t>
            </a:r>
            <a:r>
              <a:rPr lang="en-GB" sz="4000" dirty="0" smtClean="0">
                <a:solidFill>
                  <a:schemeClr val="bg1"/>
                </a:solidFill>
              </a:rPr>
              <a:t>?</a:t>
            </a:r>
          </a:p>
          <a:p>
            <a:endParaRPr lang="en-GB" sz="4000" dirty="0">
              <a:solidFill>
                <a:schemeClr val="bg1"/>
              </a:solidFill>
            </a:endParaRPr>
          </a:p>
          <a:p>
            <a:r>
              <a:rPr lang="en-GB" sz="4000" dirty="0">
                <a:solidFill>
                  <a:schemeClr val="bg1"/>
                </a:solidFill>
              </a:rPr>
              <a:t>4. Have you ever felt so disconnected from life around you that it felt you were not really alive?</a:t>
            </a:r>
          </a:p>
          <a:p>
            <a:r>
              <a:rPr lang="en-GB" sz="4000" dirty="0">
                <a:solidFill>
                  <a:schemeClr val="bg1"/>
                </a:solidFill>
              </a:rPr>
              <a:t> </a:t>
            </a:r>
          </a:p>
          <a:p>
            <a:endParaRPr lang="en-GB" dirty="0"/>
          </a:p>
        </p:txBody>
      </p:sp>
    </p:spTree>
    <p:extLst>
      <p:ext uri="{BB962C8B-B14F-4D97-AF65-F5344CB8AC3E}">
        <p14:creationId xmlns:p14="http://schemas.microsoft.com/office/powerpoint/2010/main" val="4033938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9" name="TextBox 8"/>
          <p:cNvSpPr txBox="1"/>
          <p:nvPr/>
        </p:nvSpPr>
        <p:spPr>
          <a:xfrm>
            <a:off x="15925800" y="2095500"/>
            <a:ext cx="1905000" cy="461665"/>
          </a:xfrm>
          <a:prstGeom prst="rect">
            <a:avLst/>
          </a:prstGeom>
          <a:noFill/>
        </p:spPr>
        <p:txBody>
          <a:bodyPr wrap="square" rtlCol="0">
            <a:spAutoFit/>
          </a:bodyPr>
          <a:lstStyle/>
          <a:p>
            <a:r>
              <a:rPr lang="en-GB" sz="2400" dirty="0" smtClean="0">
                <a:solidFill>
                  <a:schemeClr val="bg1"/>
                </a:solidFill>
              </a:rPr>
              <a:t>Activity 2</a:t>
            </a:r>
            <a:endParaRPr lang="en-GB" sz="2400" dirty="0">
              <a:solidFill>
                <a:schemeClr val="bg1"/>
              </a:solidFill>
            </a:endParaRPr>
          </a:p>
        </p:txBody>
      </p:sp>
      <p:sp>
        <p:nvSpPr>
          <p:cNvPr id="7" name="TextBox 6"/>
          <p:cNvSpPr txBox="1"/>
          <p:nvPr/>
        </p:nvSpPr>
        <p:spPr>
          <a:xfrm>
            <a:off x="2853158" y="1866900"/>
            <a:ext cx="14825242" cy="5632311"/>
          </a:xfrm>
          <a:prstGeom prst="rect">
            <a:avLst/>
          </a:prstGeom>
          <a:noFill/>
        </p:spPr>
        <p:txBody>
          <a:bodyPr wrap="square" rtlCol="0">
            <a:spAutoFit/>
          </a:bodyPr>
          <a:lstStyle/>
          <a:p>
            <a:r>
              <a:rPr lang="en-GB" sz="4000" dirty="0" smtClean="0">
                <a:solidFill>
                  <a:schemeClr val="bg1"/>
                </a:solidFill>
              </a:rPr>
              <a:t>                    The </a:t>
            </a:r>
            <a:r>
              <a:rPr lang="en-GB" sz="4000" dirty="0">
                <a:solidFill>
                  <a:schemeClr val="bg1"/>
                </a:solidFill>
              </a:rPr>
              <a:t>word of God brings life</a:t>
            </a:r>
            <a:r>
              <a:rPr lang="en-GB" sz="4000" dirty="0" smtClean="0">
                <a:solidFill>
                  <a:schemeClr val="bg1"/>
                </a:solidFill>
              </a:rPr>
              <a:t>.</a:t>
            </a:r>
          </a:p>
          <a:p>
            <a:endParaRPr lang="en-GB" sz="4000" dirty="0">
              <a:solidFill>
                <a:schemeClr val="bg1"/>
              </a:solidFill>
            </a:endParaRPr>
          </a:p>
          <a:p>
            <a:endParaRPr lang="en-GB" sz="4000" dirty="0">
              <a:solidFill>
                <a:schemeClr val="bg1"/>
              </a:solidFill>
            </a:endParaRPr>
          </a:p>
          <a:p>
            <a:r>
              <a:rPr lang="en-GB" sz="4000" dirty="0" smtClean="0">
                <a:solidFill>
                  <a:schemeClr val="bg1"/>
                </a:solidFill>
              </a:rPr>
              <a:t>1. Look </a:t>
            </a:r>
            <a:r>
              <a:rPr lang="en-GB" sz="4000" dirty="0">
                <a:solidFill>
                  <a:schemeClr val="bg1"/>
                </a:solidFill>
              </a:rPr>
              <a:t>at v4. What do the dry bones hear?</a:t>
            </a:r>
          </a:p>
          <a:p>
            <a:r>
              <a:rPr lang="en-GB" sz="4000" dirty="0" smtClean="0">
                <a:solidFill>
                  <a:schemeClr val="bg1"/>
                </a:solidFill>
              </a:rPr>
              <a:t>2. If </a:t>
            </a:r>
            <a:r>
              <a:rPr lang="en-GB" sz="4000" dirty="0">
                <a:solidFill>
                  <a:schemeClr val="bg1"/>
                </a:solidFill>
              </a:rPr>
              <a:t>you are feeling spiritually dead and disconnected from God? </a:t>
            </a:r>
            <a:r>
              <a:rPr lang="en-GB" sz="4000" dirty="0" smtClean="0">
                <a:solidFill>
                  <a:schemeClr val="bg1"/>
                </a:solidFill>
              </a:rPr>
              <a:t>  </a:t>
            </a:r>
          </a:p>
          <a:p>
            <a:r>
              <a:rPr lang="en-GB" sz="4000" dirty="0">
                <a:solidFill>
                  <a:schemeClr val="bg1"/>
                </a:solidFill>
              </a:rPr>
              <a:t> </a:t>
            </a:r>
            <a:r>
              <a:rPr lang="en-GB" sz="4000" dirty="0" smtClean="0">
                <a:solidFill>
                  <a:schemeClr val="bg1"/>
                </a:solidFill>
              </a:rPr>
              <a:t>   What </a:t>
            </a:r>
            <a:r>
              <a:rPr lang="en-GB" sz="4000" dirty="0">
                <a:solidFill>
                  <a:schemeClr val="bg1"/>
                </a:solidFill>
              </a:rPr>
              <a:t>should you do?</a:t>
            </a:r>
          </a:p>
          <a:p>
            <a:r>
              <a:rPr lang="en-GB" sz="4000" dirty="0" smtClean="0">
                <a:solidFill>
                  <a:schemeClr val="bg1"/>
                </a:solidFill>
              </a:rPr>
              <a:t>3. Look </a:t>
            </a:r>
            <a:r>
              <a:rPr lang="en-GB" sz="4000" dirty="0">
                <a:solidFill>
                  <a:schemeClr val="bg1"/>
                </a:solidFill>
              </a:rPr>
              <a:t>up the following verses:  John 6:63,  1 Peter 1:23,  John 1:1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John </a:t>
            </a:r>
            <a:r>
              <a:rPr lang="en-GB" sz="4000" dirty="0">
                <a:solidFill>
                  <a:schemeClr val="bg1"/>
                </a:solidFill>
              </a:rPr>
              <a:t>14:6, Proverbs 4:2-22.</a:t>
            </a:r>
          </a:p>
          <a:p>
            <a:r>
              <a:rPr lang="en-GB" sz="4000" dirty="0">
                <a:solidFill>
                  <a:schemeClr val="bg1"/>
                </a:solidFill>
              </a:rPr>
              <a:t>   </a:t>
            </a:r>
            <a:r>
              <a:rPr lang="en-GB" sz="4000" dirty="0" smtClean="0">
                <a:solidFill>
                  <a:schemeClr val="bg1"/>
                </a:solidFill>
              </a:rPr>
              <a:t>What </a:t>
            </a:r>
            <a:r>
              <a:rPr lang="en-GB" sz="4000" dirty="0">
                <a:solidFill>
                  <a:schemeClr val="bg1"/>
                </a:solidFill>
              </a:rPr>
              <a:t>do they teach about life and God’s word?</a:t>
            </a:r>
          </a:p>
        </p:txBody>
      </p:sp>
    </p:spTree>
    <p:extLst>
      <p:ext uri="{BB962C8B-B14F-4D97-AF65-F5344CB8AC3E}">
        <p14:creationId xmlns:p14="http://schemas.microsoft.com/office/powerpoint/2010/main" val="3885223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9" name="TextBox 8"/>
          <p:cNvSpPr txBox="1"/>
          <p:nvPr/>
        </p:nvSpPr>
        <p:spPr>
          <a:xfrm>
            <a:off x="15925800" y="2095500"/>
            <a:ext cx="1905000" cy="461665"/>
          </a:xfrm>
          <a:prstGeom prst="rect">
            <a:avLst/>
          </a:prstGeom>
          <a:noFill/>
        </p:spPr>
        <p:txBody>
          <a:bodyPr wrap="square" rtlCol="0">
            <a:spAutoFit/>
          </a:bodyPr>
          <a:lstStyle/>
          <a:p>
            <a:r>
              <a:rPr lang="en-GB" sz="2400" dirty="0" smtClean="0">
                <a:solidFill>
                  <a:schemeClr val="bg1"/>
                </a:solidFill>
              </a:rPr>
              <a:t>Activity 3</a:t>
            </a:r>
            <a:endParaRPr lang="en-GB" sz="2400" dirty="0">
              <a:solidFill>
                <a:schemeClr val="bg1"/>
              </a:solidFill>
            </a:endParaRPr>
          </a:p>
        </p:txBody>
      </p:sp>
      <p:sp>
        <p:nvSpPr>
          <p:cNvPr id="7" name="TextBox 6"/>
          <p:cNvSpPr txBox="1"/>
          <p:nvPr/>
        </p:nvSpPr>
        <p:spPr>
          <a:xfrm>
            <a:off x="2853157" y="3202120"/>
            <a:ext cx="14825243" cy="5293757"/>
          </a:xfrm>
          <a:prstGeom prst="rect">
            <a:avLst/>
          </a:prstGeom>
          <a:noFill/>
        </p:spPr>
        <p:txBody>
          <a:bodyPr wrap="square" rtlCol="0">
            <a:spAutoFit/>
          </a:bodyPr>
          <a:lstStyle/>
          <a:p>
            <a:r>
              <a:rPr lang="en-GB" sz="4000" dirty="0">
                <a:solidFill>
                  <a:schemeClr val="bg1"/>
                </a:solidFill>
              </a:rPr>
              <a:t>1. </a:t>
            </a:r>
            <a:r>
              <a:rPr lang="en-GB" sz="4000" dirty="0" smtClean="0">
                <a:solidFill>
                  <a:schemeClr val="bg1"/>
                </a:solidFill>
              </a:rPr>
              <a:t> Look </a:t>
            </a:r>
            <a:r>
              <a:rPr lang="en-GB" sz="4000" dirty="0">
                <a:solidFill>
                  <a:schemeClr val="bg1"/>
                </a:solidFill>
              </a:rPr>
              <a:t>at v5-6. What will God do to make the bones live?</a:t>
            </a:r>
          </a:p>
          <a:p>
            <a:r>
              <a:rPr lang="en-GB" sz="4000" dirty="0">
                <a:solidFill>
                  <a:schemeClr val="bg1"/>
                </a:solidFill>
              </a:rPr>
              <a:t>2. </a:t>
            </a:r>
            <a:r>
              <a:rPr lang="en-GB" sz="4000" dirty="0" smtClean="0">
                <a:solidFill>
                  <a:schemeClr val="bg1"/>
                </a:solidFill>
              </a:rPr>
              <a:t> Where </a:t>
            </a:r>
            <a:r>
              <a:rPr lang="en-GB" sz="4000" dirty="0">
                <a:solidFill>
                  <a:schemeClr val="bg1"/>
                </a:solidFill>
              </a:rPr>
              <a:t>else in the Bible did God breathe and life came about?  Look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up </a:t>
            </a:r>
            <a:r>
              <a:rPr lang="en-GB" sz="4000" dirty="0">
                <a:solidFill>
                  <a:schemeClr val="bg1"/>
                </a:solidFill>
              </a:rPr>
              <a:t>Genesis 2:7</a:t>
            </a:r>
          </a:p>
          <a:p>
            <a:r>
              <a:rPr lang="en-GB" sz="4000" dirty="0">
                <a:solidFill>
                  <a:schemeClr val="bg1"/>
                </a:solidFill>
              </a:rPr>
              <a:t>3. </a:t>
            </a:r>
            <a:r>
              <a:rPr lang="en-GB" sz="4000" dirty="0" smtClean="0">
                <a:solidFill>
                  <a:schemeClr val="bg1"/>
                </a:solidFill>
              </a:rPr>
              <a:t> How </a:t>
            </a:r>
            <a:r>
              <a:rPr lang="en-GB" sz="4000" dirty="0">
                <a:solidFill>
                  <a:schemeClr val="bg1"/>
                </a:solidFill>
              </a:rPr>
              <a:t>might we also describe the breath of God?  </a:t>
            </a:r>
          </a:p>
          <a:p>
            <a:r>
              <a:rPr lang="en-GB" sz="4000" dirty="0">
                <a:solidFill>
                  <a:schemeClr val="bg1"/>
                </a:solidFill>
              </a:rPr>
              <a:t>4. </a:t>
            </a:r>
            <a:r>
              <a:rPr lang="en-GB" sz="4000" dirty="0" smtClean="0">
                <a:solidFill>
                  <a:schemeClr val="bg1"/>
                </a:solidFill>
              </a:rPr>
              <a:t> What </a:t>
            </a:r>
            <a:r>
              <a:rPr lang="en-GB" sz="4000" dirty="0">
                <a:solidFill>
                  <a:schemeClr val="bg1"/>
                </a:solidFill>
              </a:rPr>
              <a:t>is it do you think that gives us life?</a:t>
            </a:r>
          </a:p>
          <a:p>
            <a:r>
              <a:rPr lang="en-GB" sz="4000" dirty="0">
                <a:solidFill>
                  <a:schemeClr val="bg1"/>
                </a:solidFill>
              </a:rPr>
              <a:t>5. </a:t>
            </a:r>
            <a:r>
              <a:rPr lang="en-GB" sz="4000" dirty="0" smtClean="0">
                <a:solidFill>
                  <a:schemeClr val="bg1"/>
                </a:solidFill>
              </a:rPr>
              <a:t> If </a:t>
            </a:r>
            <a:r>
              <a:rPr lang="en-GB" sz="4000" dirty="0">
                <a:solidFill>
                  <a:schemeClr val="bg1"/>
                </a:solidFill>
              </a:rPr>
              <a:t>we are feeling as if we are spiritually dead, and far from God, how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can </a:t>
            </a:r>
            <a:r>
              <a:rPr lang="en-GB" sz="4000" dirty="0">
                <a:solidFill>
                  <a:schemeClr val="bg1"/>
                </a:solidFill>
              </a:rPr>
              <a:t>we receive the Holy Spirit that brings us life?  How does a </a:t>
            </a:r>
            <a:endParaRPr lang="en-GB" sz="4000" dirty="0" smtClean="0">
              <a:solidFill>
                <a:schemeClr val="bg1"/>
              </a:solidFill>
            </a:endParaRPr>
          </a:p>
          <a:p>
            <a:r>
              <a:rPr lang="en-GB" sz="4000" dirty="0">
                <a:solidFill>
                  <a:schemeClr val="bg1"/>
                </a:solidFill>
              </a:rPr>
              <a:t> </a:t>
            </a:r>
            <a:r>
              <a:rPr lang="en-GB" sz="4000" dirty="0" smtClean="0">
                <a:solidFill>
                  <a:schemeClr val="bg1"/>
                </a:solidFill>
              </a:rPr>
              <a:t>    person </a:t>
            </a:r>
            <a:r>
              <a:rPr lang="en-GB" sz="4000" dirty="0">
                <a:solidFill>
                  <a:schemeClr val="bg1"/>
                </a:solidFill>
              </a:rPr>
              <a:t>know that they have received God’s Spirit?</a:t>
            </a:r>
          </a:p>
          <a:p>
            <a:r>
              <a:rPr lang="en-GB" dirty="0"/>
              <a:t> </a:t>
            </a:r>
          </a:p>
        </p:txBody>
      </p:sp>
      <p:sp>
        <p:nvSpPr>
          <p:cNvPr id="10" name="TextBox 9"/>
          <p:cNvSpPr txBox="1"/>
          <p:nvPr/>
        </p:nvSpPr>
        <p:spPr>
          <a:xfrm>
            <a:off x="5715000" y="1757591"/>
            <a:ext cx="5508816" cy="1261884"/>
          </a:xfrm>
          <a:prstGeom prst="rect">
            <a:avLst/>
          </a:prstGeom>
          <a:noFill/>
        </p:spPr>
        <p:txBody>
          <a:bodyPr wrap="none" rtlCol="0">
            <a:spAutoFit/>
          </a:bodyPr>
          <a:lstStyle/>
          <a:p>
            <a:r>
              <a:rPr lang="en-GB" sz="4000" b="1" dirty="0">
                <a:solidFill>
                  <a:schemeClr val="bg1"/>
                </a:solidFill>
              </a:rPr>
              <a:t>The Holy Spirit brings life</a:t>
            </a:r>
            <a:endParaRPr lang="en-GB" sz="4000" dirty="0">
              <a:solidFill>
                <a:schemeClr val="bg1"/>
              </a:solidFill>
            </a:endParaRPr>
          </a:p>
          <a:p>
            <a:r>
              <a:rPr lang="en-GB" dirty="0"/>
              <a:t> </a:t>
            </a:r>
          </a:p>
          <a:p>
            <a:endParaRPr lang="en-GB" dirty="0"/>
          </a:p>
        </p:txBody>
      </p:sp>
    </p:spTree>
    <p:extLst>
      <p:ext uri="{BB962C8B-B14F-4D97-AF65-F5344CB8AC3E}">
        <p14:creationId xmlns:p14="http://schemas.microsoft.com/office/powerpoint/2010/main" val="2829408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13025" r="-13025"/>
            </a:stretch>
          </a:blipFill>
        </p:spPr>
      </p:sp>
      <p:sp>
        <p:nvSpPr>
          <p:cNvPr id="3" name="Freeform 3"/>
          <p:cNvSpPr/>
          <p:nvPr/>
        </p:nvSpPr>
        <p:spPr>
          <a:xfrm>
            <a:off x="-320" y="0"/>
            <a:ext cx="2058040" cy="2747590"/>
          </a:xfrm>
          <a:custGeom>
            <a:avLst/>
            <a:gdLst/>
            <a:ahLst/>
            <a:cxnLst/>
            <a:rect l="l" t="t" r="r" b="b"/>
            <a:pathLst>
              <a:path w="2058040" h="2747590">
                <a:moveTo>
                  <a:pt x="0" y="0"/>
                </a:moveTo>
                <a:lnTo>
                  <a:pt x="2058040" y="0"/>
                </a:lnTo>
                <a:lnTo>
                  <a:pt x="2058040" y="2747590"/>
                </a:lnTo>
                <a:lnTo>
                  <a:pt x="0" y="2747590"/>
                </a:lnTo>
                <a:lnTo>
                  <a:pt x="0" y="0"/>
                </a:lnTo>
                <a:close/>
              </a:path>
            </a:pathLst>
          </a:custGeom>
          <a:blipFill>
            <a:blip r:embed="rId3"/>
            <a:stretch>
              <a:fillRect/>
            </a:stretch>
          </a:blipFill>
        </p:spPr>
      </p:sp>
      <p:sp>
        <p:nvSpPr>
          <p:cNvPr id="4" name="Freeform 4"/>
          <p:cNvSpPr/>
          <p:nvPr/>
        </p:nvSpPr>
        <p:spPr>
          <a:xfrm>
            <a:off x="16062729" y="0"/>
            <a:ext cx="2225271" cy="2225271"/>
          </a:xfrm>
          <a:custGeom>
            <a:avLst/>
            <a:gdLst/>
            <a:ahLst/>
            <a:cxnLst/>
            <a:rect l="l" t="t" r="r" b="b"/>
            <a:pathLst>
              <a:path w="2225271" h="2225271">
                <a:moveTo>
                  <a:pt x="0" y="0"/>
                </a:moveTo>
                <a:lnTo>
                  <a:pt x="2225271" y="0"/>
                </a:lnTo>
                <a:lnTo>
                  <a:pt x="2225271" y="2225271"/>
                </a:lnTo>
                <a:lnTo>
                  <a:pt x="0" y="2225271"/>
                </a:lnTo>
                <a:lnTo>
                  <a:pt x="0" y="0"/>
                </a:lnTo>
                <a:close/>
              </a:path>
            </a:pathLst>
          </a:custGeom>
          <a:blipFill>
            <a:blip r:embed="rId4"/>
            <a:stretch>
              <a:fillRect/>
            </a:stretch>
          </a:blipFill>
        </p:spPr>
      </p:sp>
      <p:sp>
        <p:nvSpPr>
          <p:cNvPr id="5" name="TextBox 5"/>
          <p:cNvSpPr txBox="1"/>
          <p:nvPr/>
        </p:nvSpPr>
        <p:spPr>
          <a:xfrm>
            <a:off x="2548357" y="107429"/>
            <a:ext cx="12527607" cy="1005207"/>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Canva Student Font"/>
                <a:ea typeface="Canva Student Font"/>
                <a:cs typeface="Canva Student Font"/>
                <a:sym typeface="Canva Student Font"/>
              </a:rPr>
              <a:t>A message from the dark side of scripture... you have!</a:t>
            </a:r>
          </a:p>
        </p:txBody>
      </p:sp>
      <p:sp>
        <p:nvSpPr>
          <p:cNvPr id="6" name="TextBox 5"/>
          <p:cNvSpPr txBox="1"/>
          <p:nvPr/>
        </p:nvSpPr>
        <p:spPr>
          <a:xfrm>
            <a:off x="304800" y="2890942"/>
            <a:ext cx="2243557" cy="6001643"/>
          </a:xfrm>
          <a:prstGeom prst="rect">
            <a:avLst/>
          </a:prstGeom>
          <a:noFill/>
        </p:spPr>
        <p:txBody>
          <a:bodyPr wrap="square" rtlCol="0">
            <a:spAutoFit/>
          </a:bodyPr>
          <a:lstStyle/>
          <a:p>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Things your Sunday </a:t>
            </a:r>
            <a:r>
              <a:rPr lang="en-GB" sz="4800" b="1" dirty="0">
                <a:solidFill>
                  <a:schemeClr val="bg1"/>
                </a:solidFill>
                <a:effectLst>
                  <a:outerShdw blurRad="38100" dist="38100" dir="2700000" algn="tl">
                    <a:srgbClr val="000000">
                      <a:alpha val="43137"/>
                    </a:srgbClr>
                  </a:outerShdw>
                </a:effectLst>
                <a:latin typeface="Ink Free" panose="03080402000500000000" pitchFamily="66" charset="0"/>
              </a:rPr>
              <a:t>S</a:t>
            </a:r>
            <a:r>
              <a:rPr lang="en-GB" sz="4800" b="1" dirty="0" smtClean="0">
                <a:solidFill>
                  <a:schemeClr val="bg1"/>
                </a:solidFill>
                <a:effectLst>
                  <a:outerShdw blurRad="38100" dist="38100" dir="2700000" algn="tl">
                    <a:srgbClr val="000000">
                      <a:alpha val="43137"/>
                    </a:srgbClr>
                  </a:outerShdw>
                </a:effectLst>
                <a:latin typeface="Ink Free" panose="03080402000500000000" pitchFamily="66" charset="0"/>
              </a:rPr>
              <a:t>chool teacher didn’t teach you</a:t>
            </a:r>
            <a:endParaRPr lang="en-GB" sz="48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8" name="TextBox 7"/>
          <p:cNvSpPr txBox="1"/>
          <p:nvPr/>
        </p:nvSpPr>
        <p:spPr>
          <a:xfrm>
            <a:off x="6172200" y="1644580"/>
            <a:ext cx="7467600" cy="707886"/>
          </a:xfrm>
          <a:prstGeom prst="rect">
            <a:avLst/>
          </a:prstGeom>
          <a:noFill/>
        </p:spPr>
        <p:txBody>
          <a:bodyPr wrap="square" rtlCol="0">
            <a:spAutoFit/>
          </a:bodyPr>
          <a:lstStyle/>
          <a:p>
            <a:r>
              <a:rPr lang="en-GB" sz="4000" b="1" dirty="0" smtClean="0">
                <a:solidFill>
                  <a:schemeClr val="bg1"/>
                </a:solidFill>
                <a:effectLst>
                  <a:outerShdw blurRad="38100" dist="38100" dir="2700000" algn="tl">
                    <a:srgbClr val="000000">
                      <a:alpha val="43137"/>
                    </a:srgbClr>
                  </a:outerShdw>
                </a:effectLst>
                <a:latin typeface="Ink Free" panose="03080402000500000000" pitchFamily="66" charset="0"/>
              </a:rPr>
              <a:t>Ezekiel and the dry bones</a:t>
            </a:r>
            <a:endParaRPr lang="en-GB" sz="4000" b="1" dirty="0">
              <a:solidFill>
                <a:schemeClr val="bg1"/>
              </a:solidFill>
              <a:effectLst>
                <a:outerShdw blurRad="38100" dist="38100" dir="2700000" algn="tl">
                  <a:srgbClr val="000000">
                    <a:alpha val="43137"/>
                  </a:srgbClr>
                </a:outerShdw>
              </a:effectLst>
              <a:latin typeface="Ink Free" panose="03080402000500000000" pitchFamily="66" charset="0"/>
            </a:endParaRPr>
          </a:p>
        </p:txBody>
      </p:sp>
      <p:sp>
        <p:nvSpPr>
          <p:cNvPr id="7" name="TextBox 6">
            <a:hlinkClick r:id="rId5"/>
          </p:cNvPr>
          <p:cNvSpPr txBox="1"/>
          <p:nvPr/>
        </p:nvSpPr>
        <p:spPr>
          <a:xfrm>
            <a:off x="4038600" y="3543300"/>
            <a:ext cx="11430000" cy="707886"/>
          </a:xfrm>
          <a:prstGeom prst="rect">
            <a:avLst/>
          </a:prstGeom>
          <a:noFill/>
        </p:spPr>
        <p:txBody>
          <a:bodyPr wrap="square" rtlCol="0">
            <a:spAutoFit/>
          </a:bodyPr>
          <a:lstStyle/>
          <a:p>
            <a:r>
              <a:rPr lang="en-GB" sz="4000" dirty="0">
                <a:solidFill>
                  <a:schemeClr val="bg1"/>
                </a:solidFill>
                <a:hlinkClick r:id="rId5"/>
              </a:rPr>
              <a:t>https://www.youtube.com/watch?v=IFQrjXywx6A</a:t>
            </a:r>
            <a:endParaRPr lang="en-GB" sz="4000" dirty="0">
              <a:solidFill>
                <a:schemeClr val="bg1"/>
              </a:solidFill>
            </a:endParaRPr>
          </a:p>
        </p:txBody>
      </p:sp>
      <p:sp>
        <p:nvSpPr>
          <p:cNvPr id="9" name="TextBox 8"/>
          <p:cNvSpPr txBox="1"/>
          <p:nvPr/>
        </p:nvSpPr>
        <p:spPr>
          <a:xfrm>
            <a:off x="15925800" y="2095500"/>
            <a:ext cx="1905000" cy="461665"/>
          </a:xfrm>
          <a:prstGeom prst="rect">
            <a:avLst/>
          </a:prstGeom>
          <a:noFill/>
        </p:spPr>
        <p:txBody>
          <a:bodyPr wrap="square" rtlCol="0">
            <a:spAutoFit/>
          </a:bodyPr>
          <a:lstStyle/>
          <a:p>
            <a:r>
              <a:rPr lang="en-GB" sz="2400" dirty="0" smtClean="0">
                <a:solidFill>
                  <a:schemeClr val="bg1"/>
                </a:solidFill>
              </a:rPr>
              <a:t>Takeaway</a:t>
            </a:r>
            <a:endParaRPr lang="en-GB" sz="2400" dirty="0">
              <a:solidFill>
                <a:schemeClr val="bg1"/>
              </a:solidFill>
            </a:endParaRPr>
          </a:p>
        </p:txBody>
      </p:sp>
      <p:sp>
        <p:nvSpPr>
          <p:cNvPr id="10" name="TextBox 9"/>
          <p:cNvSpPr txBox="1"/>
          <p:nvPr/>
        </p:nvSpPr>
        <p:spPr>
          <a:xfrm>
            <a:off x="4434698" y="4376378"/>
            <a:ext cx="9418604" cy="1323439"/>
          </a:xfrm>
          <a:prstGeom prst="rect">
            <a:avLst/>
          </a:prstGeom>
          <a:noFill/>
        </p:spPr>
        <p:txBody>
          <a:bodyPr wrap="none" rtlCol="0">
            <a:spAutoFit/>
          </a:bodyPr>
          <a:lstStyle/>
          <a:p>
            <a:r>
              <a:rPr lang="en-GB" sz="4000" dirty="0" smtClean="0">
                <a:solidFill>
                  <a:schemeClr val="bg1"/>
                </a:solidFill>
              </a:rPr>
              <a:t>If time watch this clip from 1952.</a:t>
            </a:r>
          </a:p>
          <a:p>
            <a:r>
              <a:rPr lang="en-GB" sz="4000" dirty="0" smtClean="0">
                <a:solidFill>
                  <a:schemeClr val="bg1"/>
                </a:solidFill>
              </a:rPr>
              <a:t>The Delta Blues </a:t>
            </a:r>
            <a:r>
              <a:rPr lang="en-GB" sz="4000" dirty="0">
                <a:solidFill>
                  <a:schemeClr val="bg1"/>
                </a:solidFill>
              </a:rPr>
              <a:t>B</a:t>
            </a:r>
            <a:r>
              <a:rPr lang="en-GB" sz="4000" dirty="0" smtClean="0">
                <a:solidFill>
                  <a:schemeClr val="bg1"/>
                </a:solidFill>
              </a:rPr>
              <a:t>oys singing… “Dem bones” </a:t>
            </a:r>
            <a:endParaRPr lang="en-GB" sz="4000" dirty="0">
              <a:solidFill>
                <a:schemeClr val="bg1"/>
              </a:solidFill>
            </a:endParaRPr>
          </a:p>
        </p:txBody>
      </p:sp>
      <p:sp>
        <p:nvSpPr>
          <p:cNvPr id="11" name="TextBox 10"/>
          <p:cNvSpPr txBox="1"/>
          <p:nvPr/>
        </p:nvSpPr>
        <p:spPr>
          <a:xfrm>
            <a:off x="2829094" y="6931579"/>
            <a:ext cx="14782800" cy="2123658"/>
          </a:xfrm>
          <a:prstGeom prst="rect">
            <a:avLst/>
          </a:prstGeom>
          <a:noFill/>
        </p:spPr>
        <p:txBody>
          <a:bodyPr wrap="square" rtlCol="0">
            <a:spAutoFit/>
          </a:bodyPr>
          <a:lstStyle/>
          <a:p>
            <a:r>
              <a:rPr lang="en-GB" sz="4400" b="1" dirty="0">
                <a:solidFill>
                  <a:schemeClr val="bg1"/>
                </a:solidFill>
              </a:rPr>
              <a:t>Ezekiel 37:14  “I will put my Spirit in you and you will live…”</a:t>
            </a:r>
            <a:endParaRPr lang="en-GB" sz="4400" dirty="0">
              <a:solidFill>
                <a:schemeClr val="bg1"/>
              </a:solidFill>
            </a:endParaRPr>
          </a:p>
          <a:p>
            <a:r>
              <a:rPr lang="en-GB" sz="4400" dirty="0"/>
              <a:t> </a:t>
            </a:r>
          </a:p>
          <a:p>
            <a:endParaRPr lang="en-GB" sz="4400" dirty="0"/>
          </a:p>
        </p:txBody>
      </p:sp>
    </p:spTree>
    <p:extLst>
      <p:ext uri="{BB962C8B-B14F-4D97-AF65-F5344CB8AC3E}">
        <p14:creationId xmlns:p14="http://schemas.microsoft.com/office/powerpoint/2010/main" val="657921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TotalTime>
  <Words>303</Words>
  <Application>Microsoft Office PowerPoint</Application>
  <PresentationFormat>Custom</PresentationFormat>
  <Paragraphs>59</Paragraphs>
  <Slides>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Ink Free</vt:lpstr>
      <vt:lpstr>Arial</vt:lpstr>
      <vt:lpstr>Canva Student Font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message from the dark side of scripture... youhave!</dc:title>
  <dc:creator>Jez</dc:creator>
  <cp:lastModifiedBy>Jez</cp:lastModifiedBy>
  <cp:revision>10</cp:revision>
  <dcterms:created xsi:type="dcterms:W3CDTF">2006-08-16T00:00:00Z</dcterms:created>
  <dcterms:modified xsi:type="dcterms:W3CDTF">2025-05-09T12:01:37Z</dcterms:modified>
  <dc:identifier>DAGgaHpiRoA</dc:identifier>
</cp:coreProperties>
</file>