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nva Student Font" panose="020B0604020202020204" charset="0"/>
      <p:regular r:id="rId13"/>
    </p:embeddedFont>
    <p:embeddedFont>
      <p:font typeface="Ink Free" panose="03080402000500000000" pitchFamily="66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1501996"/>
            <a:ext cx="73853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Job: </a:t>
            </a:r>
            <a:endParaRPr lang="en-GB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W</a:t>
            </a:r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hy does God allow suffering?</a:t>
            </a:r>
            <a:endParaRPr lang="en-GB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391" y="3695700"/>
            <a:ext cx="7551964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53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1916593"/>
            <a:ext cx="5181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Lets get messy!</a:t>
            </a:r>
          </a:p>
          <a:p>
            <a:endParaRPr lang="en-GB" sz="4800" dirty="0">
              <a:solidFill>
                <a:schemeClr val="bg1"/>
              </a:solidFill>
            </a:endParaRPr>
          </a:p>
          <a:p>
            <a:endParaRPr lang="en-GB" sz="4800" dirty="0" smtClean="0">
              <a:solidFill>
                <a:schemeClr val="bg1"/>
              </a:solidFill>
            </a:endParaRPr>
          </a:p>
          <a:p>
            <a:endParaRPr lang="en-GB" sz="48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299107" y="4229100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Who can find the coins hidden in the goo?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1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7000" y="1912663"/>
            <a:ext cx="14147909" cy="7958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58800" y="1373795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Activity 1</a:t>
            </a:r>
            <a:r>
              <a:rPr lang="en-GB" sz="2000" dirty="0" smtClean="0">
                <a:solidFill>
                  <a:schemeClr val="bg1"/>
                </a:solidFill>
              </a:rPr>
              <a:t>`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6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119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3157" y="3250674"/>
            <a:ext cx="1417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What </a:t>
            </a:r>
            <a:r>
              <a:rPr lang="en-GB" sz="4000" dirty="0">
                <a:solidFill>
                  <a:schemeClr val="bg1"/>
                </a:solidFill>
              </a:rPr>
              <a:t>questions do you have about the story of Job? </a:t>
            </a:r>
            <a:endParaRPr lang="en-GB" sz="4000" dirty="0" smtClean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What </a:t>
            </a:r>
            <a:r>
              <a:rPr lang="en-GB" sz="4000" dirty="0">
                <a:solidFill>
                  <a:schemeClr val="bg1"/>
                </a:solidFill>
              </a:rPr>
              <a:t>was Job like at the start?  Job </a:t>
            </a:r>
            <a:r>
              <a:rPr lang="en-GB" sz="4000" dirty="0" smtClean="0">
                <a:solidFill>
                  <a:schemeClr val="bg1"/>
                </a:solidFill>
              </a:rPr>
              <a:t>1:1-3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3.    What </a:t>
            </a:r>
            <a:r>
              <a:rPr lang="en-GB" sz="4000" dirty="0">
                <a:solidFill>
                  <a:schemeClr val="bg1"/>
                </a:solidFill>
              </a:rPr>
              <a:t>did he lose? Why did he lose it?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4.    How </a:t>
            </a:r>
            <a:r>
              <a:rPr lang="en-GB" sz="4000" dirty="0">
                <a:solidFill>
                  <a:schemeClr val="bg1"/>
                </a:solidFill>
              </a:rPr>
              <a:t>does Job respond to this pain and suffering? Job 1: 20-22</a:t>
            </a:r>
          </a:p>
          <a:p>
            <a:pPr marL="742950" indent="-742950">
              <a:buAutoNum type="arabicPeriod" startAt="5"/>
            </a:pPr>
            <a:r>
              <a:rPr lang="en-GB" sz="4000" dirty="0" smtClean="0">
                <a:solidFill>
                  <a:schemeClr val="bg1"/>
                </a:solidFill>
              </a:rPr>
              <a:t>Does </a:t>
            </a:r>
            <a:r>
              <a:rPr lang="en-GB" sz="4000" dirty="0">
                <a:solidFill>
                  <a:schemeClr val="bg1"/>
                </a:solidFill>
              </a:rPr>
              <a:t>this kind of pain and suffering happen today?   </a:t>
            </a:r>
            <a:endParaRPr lang="en-GB" sz="4000" dirty="0" smtClean="0">
              <a:solidFill>
                <a:schemeClr val="bg1"/>
              </a:solidFill>
            </a:endParaRPr>
          </a:p>
          <a:p>
            <a:pPr marL="742950" indent="-742950">
              <a:buAutoNum type="arabicPeriod" startAt="5"/>
            </a:pPr>
            <a:r>
              <a:rPr lang="en-GB" sz="4000" dirty="0" smtClean="0">
                <a:solidFill>
                  <a:schemeClr val="bg1"/>
                </a:solidFill>
              </a:rPr>
              <a:t>How </a:t>
            </a:r>
            <a:r>
              <a:rPr lang="en-GB" sz="4000" dirty="0">
                <a:solidFill>
                  <a:schemeClr val="bg1"/>
                </a:solidFill>
              </a:rPr>
              <a:t>might you respond?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97000" y="160870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Activity 1</a:t>
            </a:r>
            <a:r>
              <a:rPr lang="en-GB" sz="2000" dirty="0" smtClean="0">
                <a:solidFill>
                  <a:schemeClr val="bg1"/>
                </a:solidFill>
              </a:rPr>
              <a:t>`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8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1902" y="1990313"/>
            <a:ext cx="1444424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READ: Job 38:1-8 This is a short section of a much longer passage about God’s response.</a:t>
            </a:r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dirty="0">
                <a:solidFill>
                  <a:schemeClr val="bg1"/>
                </a:solidFill>
              </a:rPr>
              <a:t>1. What do you think God is trying to teach Job by asking these questions?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2. How do you think Job responded?</a:t>
            </a:r>
            <a:r>
              <a:rPr lang="en-GB" sz="4400" i="1" dirty="0">
                <a:solidFill>
                  <a:schemeClr val="bg1"/>
                </a:solidFill>
              </a:rPr>
              <a:t> (See 40:3-5 for the answer. Also Job 42:1-5)</a:t>
            </a:r>
            <a:r>
              <a:rPr lang="en-GB" sz="4400" dirty="0">
                <a:solidFill>
                  <a:schemeClr val="bg1"/>
                </a:solidFill>
              </a:rPr>
              <a:t/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3. How do you think you would have responded?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4. What picture does God paint of Himself in these chapters? </a:t>
            </a:r>
            <a:r>
              <a:rPr lang="en-GB" sz="4400" i="1" dirty="0">
                <a:solidFill>
                  <a:schemeClr val="bg1"/>
                </a:solidFill>
              </a:rPr>
              <a:t>(Scan more of the dialogue if you need to.)</a:t>
            </a:r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i="1" dirty="0">
                <a:solidFill>
                  <a:schemeClr val="bg1"/>
                </a:solidFill>
              </a:rPr>
              <a:t>5. </a:t>
            </a:r>
            <a:r>
              <a:rPr lang="en-GB" sz="4400" dirty="0">
                <a:solidFill>
                  <a:schemeClr val="bg1"/>
                </a:solidFill>
              </a:rPr>
              <a:t>What happens in the end?  What does this reveal about God?</a:t>
            </a:r>
          </a:p>
          <a:p>
            <a:r>
              <a:rPr lang="en-GB" sz="4400" dirty="0"/>
              <a:t> 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3258800" y="1373795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Activity 2</a:t>
            </a:r>
            <a:r>
              <a:rPr lang="en-GB" sz="2000" dirty="0" smtClean="0">
                <a:solidFill>
                  <a:schemeClr val="bg1"/>
                </a:solidFill>
              </a:rPr>
              <a:t>`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3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2712991"/>
            <a:ext cx="13487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James 1:2-41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742950" indent="-742950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Does </a:t>
            </a:r>
            <a:r>
              <a:rPr lang="en-GB" sz="4000" dirty="0">
                <a:solidFill>
                  <a:schemeClr val="bg1"/>
                </a:solidFill>
              </a:rPr>
              <a:t>it make sense that we should be joyful when suffering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pPr marL="742950" indent="-742950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Why/why not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pPr marL="742950" indent="-742950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What does James say trials will do? </a:t>
            </a:r>
            <a:endParaRPr lang="en-GB" sz="4000" dirty="0" smtClean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Did we find this true of Job? </a:t>
            </a:r>
            <a:endParaRPr lang="en-GB" sz="4000" dirty="0" smtClean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Facing trials can be hard. Usually it’s because we find ourselves asking “why?” Like Job, we wonder why things have happened to us. </a:t>
            </a: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58800" y="1373795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Activity 3</a:t>
            </a:r>
            <a:r>
              <a:rPr lang="en-GB" sz="2000" dirty="0" smtClean="0">
                <a:solidFill>
                  <a:schemeClr val="bg1"/>
                </a:solidFill>
              </a:rPr>
              <a:t>`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0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6358" y="-54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97747" y="1601679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Takeaway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7949">
            <a:off x="5511939" y="1881195"/>
            <a:ext cx="5249008" cy="7363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662315" y="4285848"/>
            <a:ext cx="6316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Please takeaway a booklet.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It will help you understand some of the struggles you may go through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322</Words>
  <Application>Microsoft Office PowerPoint</Application>
  <PresentationFormat>Custom</PresentationFormat>
  <Paragraphs>45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Canva Student Font</vt:lpstr>
      <vt:lpstr>Arial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message from the dark side of scripture... youhave!</dc:title>
  <dc:creator>Jez</dc:creator>
  <cp:lastModifiedBy>Jez</cp:lastModifiedBy>
  <cp:revision>8</cp:revision>
  <dcterms:created xsi:type="dcterms:W3CDTF">2006-08-16T00:00:00Z</dcterms:created>
  <dcterms:modified xsi:type="dcterms:W3CDTF">2025-03-12T14:44:17Z</dcterms:modified>
  <dc:identifier>DAGgaHpiRoA</dc:identifier>
</cp:coreProperties>
</file>