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</p:sldIdLst>
  <p:sldSz cx="18288000" cy="10287000"/>
  <p:notesSz cx="6858000" cy="9144000"/>
  <p:embeddedFontLst>
    <p:embeddedFont>
      <p:font typeface="Ink Free" panose="03080402000500000000" pitchFamily="66" charset="0"/>
      <p:regular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anva Student Font" panose="020B0604020202020204" charset="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3" d="100"/>
          <a:sy n="73" d="100"/>
        </p:scale>
        <p:origin x="59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youtube.com/watch?v=Bx-oSM9cH6w" TargetMode="Externa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blipFill>
            <a:blip r:embed="rId2"/>
            <a:stretch>
              <a:fillRect l="-13025" r="-13025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320" y="0"/>
            <a:ext cx="2058040" cy="2747590"/>
          </a:xfrm>
          <a:custGeom>
            <a:avLst/>
            <a:gdLst/>
            <a:ahLst/>
            <a:cxnLst/>
            <a:rect l="l" t="t" r="r" b="b"/>
            <a:pathLst>
              <a:path w="2058040" h="2747590">
                <a:moveTo>
                  <a:pt x="0" y="0"/>
                </a:moveTo>
                <a:lnTo>
                  <a:pt x="2058040" y="0"/>
                </a:lnTo>
                <a:lnTo>
                  <a:pt x="2058040" y="2747590"/>
                </a:lnTo>
                <a:lnTo>
                  <a:pt x="0" y="274759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6062729" y="0"/>
            <a:ext cx="2225271" cy="2225271"/>
          </a:xfrm>
          <a:custGeom>
            <a:avLst/>
            <a:gdLst/>
            <a:ahLst/>
            <a:cxnLst/>
            <a:rect l="l" t="t" r="r" b="b"/>
            <a:pathLst>
              <a:path w="2225271" h="2225271">
                <a:moveTo>
                  <a:pt x="0" y="0"/>
                </a:moveTo>
                <a:lnTo>
                  <a:pt x="2225271" y="0"/>
                </a:lnTo>
                <a:lnTo>
                  <a:pt x="2225271" y="2225271"/>
                </a:lnTo>
                <a:lnTo>
                  <a:pt x="0" y="222527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2548357" y="107429"/>
            <a:ext cx="12527607" cy="10052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19"/>
              </a:lnSpc>
              <a:spcBef>
                <a:spcPct val="0"/>
              </a:spcBef>
            </a:pPr>
            <a:r>
              <a:rPr lang="en-US" sz="5799">
                <a:solidFill>
                  <a:srgbClr val="FFFFFF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A message from the dark side of scripture... you have!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2890942"/>
            <a:ext cx="2243557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Things your Sunday </a:t>
            </a:r>
            <a:r>
              <a:rPr lang="en-GB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S</a:t>
            </a:r>
            <a:r>
              <a:rPr lang="en-GB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chool teacher didn’t teach you</a:t>
            </a:r>
            <a:endParaRPr lang="en-GB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 Free" panose="03080402000500000000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86543" y="1840550"/>
            <a:ext cx="634981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David:</a:t>
            </a:r>
          </a:p>
          <a:p>
            <a:pPr algn="ctr"/>
            <a:r>
              <a:rPr lang="en-GB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Adultery, lies </a:t>
            </a:r>
            <a:r>
              <a:rPr lang="en-GB" sz="4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and murder.</a:t>
            </a:r>
            <a:endParaRPr lang="en-GB" sz="4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 Free" panose="03080402000500000000" pitchFamily="66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0800" y="3771900"/>
            <a:ext cx="5877081" cy="47063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blipFill>
            <a:blip r:embed="rId2"/>
            <a:stretch>
              <a:fillRect l="-13025" r="-13025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320" y="0"/>
            <a:ext cx="2058040" cy="2747590"/>
          </a:xfrm>
          <a:custGeom>
            <a:avLst/>
            <a:gdLst/>
            <a:ahLst/>
            <a:cxnLst/>
            <a:rect l="l" t="t" r="r" b="b"/>
            <a:pathLst>
              <a:path w="2058040" h="2747590">
                <a:moveTo>
                  <a:pt x="0" y="0"/>
                </a:moveTo>
                <a:lnTo>
                  <a:pt x="2058040" y="0"/>
                </a:lnTo>
                <a:lnTo>
                  <a:pt x="2058040" y="2747590"/>
                </a:lnTo>
                <a:lnTo>
                  <a:pt x="0" y="274759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6062729" y="0"/>
            <a:ext cx="2225271" cy="2225271"/>
          </a:xfrm>
          <a:custGeom>
            <a:avLst/>
            <a:gdLst/>
            <a:ahLst/>
            <a:cxnLst/>
            <a:rect l="l" t="t" r="r" b="b"/>
            <a:pathLst>
              <a:path w="2225271" h="2225271">
                <a:moveTo>
                  <a:pt x="0" y="0"/>
                </a:moveTo>
                <a:lnTo>
                  <a:pt x="2225271" y="0"/>
                </a:lnTo>
                <a:lnTo>
                  <a:pt x="2225271" y="2225271"/>
                </a:lnTo>
                <a:lnTo>
                  <a:pt x="0" y="222527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2548357" y="107429"/>
            <a:ext cx="12527607" cy="10052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19"/>
              </a:lnSpc>
              <a:spcBef>
                <a:spcPct val="0"/>
              </a:spcBef>
            </a:pPr>
            <a:r>
              <a:rPr lang="en-US" sz="5799">
                <a:solidFill>
                  <a:srgbClr val="FFFFFF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A message from the dark side of scripture... you have!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2890942"/>
            <a:ext cx="2243557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Things your Sunday </a:t>
            </a:r>
            <a:r>
              <a:rPr lang="en-GB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S</a:t>
            </a:r>
            <a:r>
              <a:rPr lang="en-GB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chool teacher didn’t teach you</a:t>
            </a:r>
            <a:endParaRPr lang="en-GB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 Free" panose="03080402000500000000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609005" y="1840550"/>
            <a:ext cx="3048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01913" y="1871327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chemeClr val="bg1"/>
                </a:solidFill>
              </a:rPr>
              <a:t>Let’s play cards!</a:t>
            </a:r>
            <a:endParaRPr lang="en-GB" sz="4000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4600" y="3238500"/>
            <a:ext cx="6229350" cy="4369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00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2177" y="18506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blipFill>
            <a:blip r:embed="rId2"/>
            <a:stretch>
              <a:fillRect l="-13025" r="-13025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320" y="0"/>
            <a:ext cx="2058040" cy="2747590"/>
          </a:xfrm>
          <a:custGeom>
            <a:avLst/>
            <a:gdLst/>
            <a:ahLst/>
            <a:cxnLst/>
            <a:rect l="l" t="t" r="r" b="b"/>
            <a:pathLst>
              <a:path w="2058040" h="2747590">
                <a:moveTo>
                  <a:pt x="0" y="0"/>
                </a:moveTo>
                <a:lnTo>
                  <a:pt x="2058040" y="0"/>
                </a:lnTo>
                <a:lnTo>
                  <a:pt x="2058040" y="2747590"/>
                </a:lnTo>
                <a:lnTo>
                  <a:pt x="0" y="274759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6062729" y="0"/>
            <a:ext cx="2225271" cy="2225271"/>
          </a:xfrm>
          <a:custGeom>
            <a:avLst/>
            <a:gdLst/>
            <a:ahLst/>
            <a:cxnLst/>
            <a:rect l="l" t="t" r="r" b="b"/>
            <a:pathLst>
              <a:path w="2225271" h="2225271">
                <a:moveTo>
                  <a:pt x="0" y="0"/>
                </a:moveTo>
                <a:lnTo>
                  <a:pt x="2225271" y="0"/>
                </a:lnTo>
                <a:lnTo>
                  <a:pt x="2225271" y="2225271"/>
                </a:lnTo>
                <a:lnTo>
                  <a:pt x="0" y="222527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2548357" y="107429"/>
            <a:ext cx="12527607" cy="10052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19"/>
              </a:lnSpc>
              <a:spcBef>
                <a:spcPct val="0"/>
              </a:spcBef>
            </a:pPr>
            <a:r>
              <a:rPr lang="en-US" sz="5799">
                <a:solidFill>
                  <a:srgbClr val="FFFFFF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A message from the dark side of scripture... you have!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2890942"/>
            <a:ext cx="2243557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Things your Sunday </a:t>
            </a:r>
            <a:r>
              <a:rPr lang="en-GB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S</a:t>
            </a:r>
            <a:r>
              <a:rPr lang="en-GB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chool teacher didn’t teach you</a:t>
            </a:r>
            <a:endParaRPr lang="en-GB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 Free" panose="03080402000500000000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609005" y="1840550"/>
            <a:ext cx="3048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43800" y="1293903"/>
            <a:ext cx="670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chemeClr val="bg1"/>
                </a:solidFill>
              </a:rPr>
              <a:t>2 Samuel 11-12</a:t>
            </a:r>
            <a:endParaRPr lang="en-GB" sz="40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05400" y="3467100"/>
            <a:ext cx="109242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  <a:hlinkClick r:id="rId5"/>
              </a:rPr>
              <a:t>https://www.youtube.com/watch?v=Bx-oSM9cH6w</a:t>
            </a:r>
            <a:endParaRPr lang="en-GB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99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blipFill>
            <a:blip r:embed="rId2"/>
            <a:stretch>
              <a:fillRect l="-13025" r="-13025"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3" name="Freeform 3"/>
          <p:cNvSpPr/>
          <p:nvPr/>
        </p:nvSpPr>
        <p:spPr>
          <a:xfrm>
            <a:off x="-320" y="0"/>
            <a:ext cx="2058040" cy="2747590"/>
          </a:xfrm>
          <a:custGeom>
            <a:avLst/>
            <a:gdLst/>
            <a:ahLst/>
            <a:cxnLst/>
            <a:rect l="l" t="t" r="r" b="b"/>
            <a:pathLst>
              <a:path w="2058040" h="2747590">
                <a:moveTo>
                  <a:pt x="0" y="0"/>
                </a:moveTo>
                <a:lnTo>
                  <a:pt x="2058040" y="0"/>
                </a:lnTo>
                <a:lnTo>
                  <a:pt x="2058040" y="2747590"/>
                </a:lnTo>
                <a:lnTo>
                  <a:pt x="0" y="274759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6062729" y="0"/>
            <a:ext cx="2225271" cy="2225271"/>
          </a:xfrm>
          <a:custGeom>
            <a:avLst/>
            <a:gdLst/>
            <a:ahLst/>
            <a:cxnLst/>
            <a:rect l="l" t="t" r="r" b="b"/>
            <a:pathLst>
              <a:path w="2225271" h="2225271">
                <a:moveTo>
                  <a:pt x="0" y="0"/>
                </a:moveTo>
                <a:lnTo>
                  <a:pt x="2225271" y="0"/>
                </a:lnTo>
                <a:lnTo>
                  <a:pt x="2225271" y="2225271"/>
                </a:lnTo>
                <a:lnTo>
                  <a:pt x="0" y="222527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2548357" y="107429"/>
            <a:ext cx="12527607" cy="10052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19"/>
              </a:lnSpc>
              <a:spcBef>
                <a:spcPct val="0"/>
              </a:spcBef>
            </a:pPr>
            <a:r>
              <a:rPr lang="en-US" sz="5799">
                <a:solidFill>
                  <a:srgbClr val="FFFFFF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A message from the dark side of scripture... you have!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2890942"/>
            <a:ext cx="2243557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Things your Sunday </a:t>
            </a:r>
            <a:r>
              <a:rPr lang="en-GB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S</a:t>
            </a:r>
            <a:r>
              <a:rPr lang="en-GB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chool teacher didn’t teach you</a:t>
            </a:r>
            <a:endParaRPr lang="en-GB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 Free" panose="03080402000500000000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609005" y="1840550"/>
            <a:ext cx="3048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53157" y="2196135"/>
            <a:ext cx="14576170" cy="71404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 smtClean="0">
                <a:solidFill>
                  <a:schemeClr val="bg1"/>
                </a:solidFill>
              </a:rPr>
              <a:t>1. What are your initial reactions to this story?</a:t>
            </a:r>
          </a:p>
          <a:p>
            <a:r>
              <a:rPr lang="en-GB" sz="4400" dirty="0" smtClean="0">
                <a:solidFill>
                  <a:schemeClr val="bg1"/>
                </a:solidFill>
              </a:rPr>
              <a:t>     Was it right? Wrong? Harsh? </a:t>
            </a:r>
          </a:p>
          <a:p>
            <a:endParaRPr lang="en-GB" sz="4400" dirty="0" smtClean="0">
              <a:solidFill>
                <a:schemeClr val="bg1"/>
              </a:solidFill>
            </a:endParaRPr>
          </a:p>
          <a:p>
            <a:r>
              <a:rPr lang="en-GB" sz="4400" dirty="0" smtClean="0">
                <a:solidFill>
                  <a:schemeClr val="bg1"/>
                </a:solidFill>
              </a:rPr>
              <a:t>                                  Read: 2 Samuel 11:1-5 </a:t>
            </a:r>
          </a:p>
          <a:p>
            <a:endParaRPr lang="en-GB" sz="4400" dirty="0" smtClean="0">
              <a:solidFill>
                <a:schemeClr val="bg1"/>
              </a:solidFill>
            </a:endParaRPr>
          </a:p>
          <a:p>
            <a:r>
              <a:rPr lang="en-GB" sz="4400" dirty="0" smtClean="0">
                <a:solidFill>
                  <a:schemeClr val="bg1"/>
                </a:solidFill>
              </a:rPr>
              <a:t>2. What should David have been doing when he was tempted?</a:t>
            </a:r>
          </a:p>
          <a:p>
            <a:r>
              <a:rPr lang="en-GB" sz="4400" dirty="0" smtClean="0">
                <a:solidFill>
                  <a:schemeClr val="bg1"/>
                </a:solidFill>
              </a:rPr>
              <a:t>3. After David had seen Bathsheba, what mistake did he make?</a:t>
            </a:r>
          </a:p>
          <a:p>
            <a:r>
              <a:rPr lang="en-GB" sz="4400" dirty="0" smtClean="0">
                <a:solidFill>
                  <a:schemeClr val="bg1"/>
                </a:solidFill>
              </a:rPr>
              <a:t>4. Once David had met Bathsheba, how could he have </a:t>
            </a:r>
          </a:p>
          <a:p>
            <a:r>
              <a:rPr lang="en-GB" sz="4400" dirty="0">
                <a:solidFill>
                  <a:schemeClr val="bg1"/>
                </a:solidFill>
              </a:rPr>
              <a:t> </a:t>
            </a:r>
            <a:r>
              <a:rPr lang="en-GB" sz="4400" dirty="0" smtClean="0">
                <a:solidFill>
                  <a:schemeClr val="bg1"/>
                </a:solidFill>
              </a:rPr>
              <a:t>   avoided sinning?</a:t>
            </a:r>
          </a:p>
          <a:p>
            <a:r>
              <a:rPr lang="en-GB" sz="4400" dirty="0" smtClean="0">
                <a:solidFill>
                  <a:schemeClr val="bg1"/>
                </a:solidFill>
              </a:rPr>
              <a:t> </a:t>
            </a:r>
          </a:p>
          <a:p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14401800" y="1333659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</a:rPr>
              <a:t>Activity 1</a:t>
            </a:r>
            <a:endParaRPr lang="en-GB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-4674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blipFill>
            <a:blip r:embed="rId2"/>
            <a:stretch>
              <a:fillRect l="-13025" r="-13025"/>
            </a:stretch>
          </a:blipFill>
        </p:spPr>
        <p:txBody>
          <a:bodyPr/>
          <a:lstStyle/>
          <a:p>
            <a:r>
              <a:rPr lang="en-GB" dirty="0" smtClean="0"/>
              <a:t>Choices matter !</a:t>
            </a:r>
            <a:endParaRPr lang="en-GB" dirty="0"/>
          </a:p>
        </p:txBody>
      </p:sp>
      <p:sp>
        <p:nvSpPr>
          <p:cNvPr id="3" name="Freeform 3"/>
          <p:cNvSpPr/>
          <p:nvPr/>
        </p:nvSpPr>
        <p:spPr>
          <a:xfrm>
            <a:off x="-320" y="0"/>
            <a:ext cx="2058040" cy="2747590"/>
          </a:xfrm>
          <a:custGeom>
            <a:avLst/>
            <a:gdLst/>
            <a:ahLst/>
            <a:cxnLst/>
            <a:rect l="l" t="t" r="r" b="b"/>
            <a:pathLst>
              <a:path w="2058040" h="2747590">
                <a:moveTo>
                  <a:pt x="0" y="0"/>
                </a:moveTo>
                <a:lnTo>
                  <a:pt x="2058040" y="0"/>
                </a:lnTo>
                <a:lnTo>
                  <a:pt x="2058040" y="2747590"/>
                </a:lnTo>
                <a:lnTo>
                  <a:pt x="0" y="274759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6062729" y="0"/>
            <a:ext cx="2225271" cy="2225271"/>
          </a:xfrm>
          <a:custGeom>
            <a:avLst/>
            <a:gdLst/>
            <a:ahLst/>
            <a:cxnLst/>
            <a:rect l="l" t="t" r="r" b="b"/>
            <a:pathLst>
              <a:path w="2225271" h="2225271">
                <a:moveTo>
                  <a:pt x="0" y="0"/>
                </a:moveTo>
                <a:lnTo>
                  <a:pt x="2225271" y="0"/>
                </a:lnTo>
                <a:lnTo>
                  <a:pt x="2225271" y="2225271"/>
                </a:lnTo>
                <a:lnTo>
                  <a:pt x="0" y="222527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2548357" y="107429"/>
            <a:ext cx="12527607" cy="10052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19"/>
              </a:lnSpc>
              <a:spcBef>
                <a:spcPct val="0"/>
              </a:spcBef>
            </a:pPr>
            <a:r>
              <a:rPr lang="en-US" sz="5799">
                <a:solidFill>
                  <a:srgbClr val="FFFFFF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A message from the dark side of scripture... you have!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2890942"/>
            <a:ext cx="2243557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Things your Sunday </a:t>
            </a:r>
            <a:r>
              <a:rPr lang="en-GB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S</a:t>
            </a:r>
            <a:r>
              <a:rPr lang="en-GB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chool teacher didn’t teach you</a:t>
            </a:r>
            <a:endParaRPr lang="en-GB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 Free" panose="03080402000500000000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609005" y="1840550"/>
            <a:ext cx="3048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401800" y="1333659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</a:rPr>
              <a:t>Activity 2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404809">
            <a:off x="6350879" y="3048524"/>
            <a:ext cx="441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chemeClr val="bg1"/>
                </a:solidFill>
              </a:rPr>
              <a:t>Choices matter</a:t>
            </a:r>
            <a:endParaRPr lang="en-GB" sz="4000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23447" y="2225270"/>
            <a:ext cx="5033963" cy="503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62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-83775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blipFill>
            <a:blip r:embed="rId2"/>
            <a:stretch>
              <a:fillRect l="-13025" r="-13025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320" y="0"/>
            <a:ext cx="2058040" cy="2747590"/>
          </a:xfrm>
          <a:custGeom>
            <a:avLst/>
            <a:gdLst/>
            <a:ahLst/>
            <a:cxnLst/>
            <a:rect l="l" t="t" r="r" b="b"/>
            <a:pathLst>
              <a:path w="2058040" h="2747590">
                <a:moveTo>
                  <a:pt x="0" y="0"/>
                </a:moveTo>
                <a:lnTo>
                  <a:pt x="2058040" y="0"/>
                </a:lnTo>
                <a:lnTo>
                  <a:pt x="2058040" y="2747590"/>
                </a:lnTo>
                <a:lnTo>
                  <a:pt x="0" y="274759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6062729" y="0"/>
            <a:ext cx="2225271" cy="2225271"/>
          </a:xfrm>
          <a:custGeom>
            <a:avLst/>
            <a:gdLst/>
            <a:ahLst/>
            <a:cxnLst/>
            <a:rect l="l" t="t" r="r" b="b"/>
            <a:pathLst>
              <a:path w="2225271" h="2225271">
                <a:moveTo>
                  <a:pt x="0" y="0"/>
                </a:moveTo>
                <a:lnTo>
                  <a:pt x="2225271" y="0"/>
                </a:lnTo>
                <a:lnTo>
                  <a:pt x="2225271" y="2225271"/>
                </a:lnTo>
                <a:lnTo>
                  <a:pt x="0" y="222527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2548357" y="107429"/>
            <a:ext cx="12527607" cy="10052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19"/>
              </a:lnSpc>
              <a:spcBef>
                <a:spcPct val="0"/>
              </a:spcBef>
            </a:pPr>
            <a:r>
              <a:rPr lang="en-US" sz="5799">
                <a:solidFill>
                  <a:srgbClr val="FFFFFF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A message from the dark side of scripture... you have!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2890942"/>
            <a:ext cx="2243557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Things your Sunday </a:t>
            </a:r>
            <a:r>
              <a:rPr lang="en-GB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S</a:t>
            </a:r>
            <a:r>
              <a:rPr lang="en-GB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chool teacher didn’t teach you</a:t>
            </a:r>
            <a:endParaRPr lang="en-GB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 Free" panose="03080402000500000000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609005" y="1840550"/>
            <a:ext cx="3048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401800" y="1333659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</a:rPr>
              <a:t>Activity 2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67000" y="2147319"/>
            <a:ext cx="13837929" cy="8894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chemeClr val="bg1"/>
                </a:solidFill>
              </a:rPr>
              <a:t>                            Read </a:t>
            </a:r>
            <a:r>
              <a:rPr lang="en-GB" sz="4400" b="1" dirty="0">
                <a:solidFill>
                  <a:schemeClr val="bg1"/>
                </a:solidFill>
              </a:rPr>
              <a:t>2 Samuel </a:t>
            </a:r>
            <a:r>
              <a:rPr lang="en-GB" sz="4400" b="1" dirty="0" smtClean="0">
                <a:solidFill>
                  <a:schemeClr val="bg1"/>
                </a:solidFill>
              </a:rPr>
              <a:t>11:6-15</a:t>
            </a:r>
          </a:p>
          <a:p>
            <a:endParaRPr lang="en-GB" sz="4400" dirty="0">
              <a:solidFill>
                <a:schemeClr val="bg1"/>
              </a:solidFill>
            </a:endParaRPr>
          </a:p>
          <a:p>
            <a:r>
              <a:rPr lang="en-GB" sz="4400" dirty="0">
                <a:solidFill>
                  <a:schemeClr val="bg1"/>
                </a:solidFill>
              </a:rPr>
              <a:t>1. What other sins does David commit in an attempt to cover up his adultery?</a:t>
            </a:r>
          </a:p>
          <a:p>
            <a:r>
              <a:rPr lang="en-GB" sz="4400" dirty="0">
                <a:solidFill>
                  <a:schemeClr val="bg1"/>
                </a:solidFill>
              </a:rPr>
              <a:t>2. What are the consequences of David’s actions and decisions? </a:t>
            </a:r>
          </a:p>
          <a:p>
            <a:r>
              <a:rPr lang="en-GB" sz="4400" dirty="0">
                <a:solidFill>
                  <a:schemeClr val="bg1"/>
                </a:solidFill>
              </a:rPr>
              <a:t>3. Why do you think he chose the course of action that he did?</a:t>
            </a:r>
          </a:p>
          <a:p>
            <a:r>
              <a:rPr lang="en-GB" sz="4400" dirty="0">
                <a:solidFill>
                  <a:schemeClr val="bg1"/>
                </a:solidFill>
              </a:rPr>
              <a:t>4. How could he have chosen to respond to Bathsheba’s pregnancy?</a:t>
            </a:r>
          </a:p>
          <a:p>
            <a:r>
              <a:rPr lang="en-GB" sz="4400" dirty="0">
                <a:solidFill>
                  <a:schemeClr val="bg1"/>
                </a:solidFill>
              </a:rPr>
              <a:t>5. What were the consequences of his choices?</a:t>
            </a:r>
          </a:p>
          <a:p>
            <a:r>
              <a:rPr lang="en-GB" sz="4400" dirty="0">
                <a:solidFill>
                  <a:schemeClr val="bg1"/>
                </a:solidFill>
              </a:rPr>
              <a:t> </a:t>
            </a:r>
          </a:p>
          <a:p>
            <a:endParaRPr lang="en-GB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92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-83775" y="-41770"/>
            <a:ext cx="18288000" cy="10328769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blipFill>
            <a:blip r:embed="rId2"/>
            <a:stretch>
              <a:fillRect l="-13025" r="-13025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320" y="0"/>
            <a:ext cx="2058040" cy="2747590"/>
          </a:xfrm>
          <a:custGeom>
            <a:avLst/>
            <a:gdLst/>
            <a:ahLst/>
            <a:cxnLst/>
            <a:rect l="l" t="t" r="r" b="b"/>
            <a:pathLst>
              <a:path w="2058040" h="2747590">
                <a:moveTo>
                  <a:pt x="0" y="0"/>
                </a:moveTo>
                <a:lnTo>
                  <a:pt x="2058040" y="0"/>
                </a:lnTo>
                <a:lnTo>
                  <a:pt x="2058040" y="2747590"/>
                </a:lnTo>
                <a:lnTo>
                  <a:pt x="0" y="274759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6062729" y="0"/>
            <a:ext cx="2225271" cy="2225271"/>
          </a:xfrm>
          <a:custGeom>
            <a:avLst/>
            <a:gdLst/>
            <a:ahLst/>
            <a:cxnLst/>
            <a:rect l="l" t="t" r="r" b="b"/>
            <a:pathLst>
              <a:path w="2225271" h="2225271">
                <a:moveTo>
                  <a:pt x="0" y="0"/>
                </a:moveTo>
                <a:lnTo>
                  <a:pt x="2225271" y="0"/>
                </a:lnTo>
                <a:lnTo>
                  <a:pt x="2225271" y="2225271"/>
                </a:lnTo>
                <a:lnTo>
                  <a:pt x="0" y="222527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2548357" y="107429"/>
            <a:ext cx="12527607" cy="10052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19"/>
              </a:lnSpc>
              <a:spcBef>
                <a:spcPct val="0"/>
              </a:spcBef>
            </a:pPr>
            <a:r>
              <a:rPr lang="en-US" sz="5799">
                <a:solidFill>
                  <a:srgbClr val="FFFFFF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A message from the dark side of scripture... you have!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2890942"/>
            <a:ext cx="2243557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Things your Sunday </a:t>
            </a:r>
            <a:r>
              <a:rPr lang="en-GB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S</a:t>
            </a:r>
            <a:r>
              <a:rPr lang="en-GB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chool teacher didn’t teach you</a:t>
            </a:r>
            <a:endParaRPr lang="en-GB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 Free" panose="03080402000500000000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609005" y="1840550"/>
            <a:ext cx="3048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285459" y="1702050"/>
            <a:ext cx="15810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</a:rPr>
              <a:t>Takeaway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0" y="2747590"/>
            <a:ext cx="13563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solidFill>
                  <a:schemeClr val="bg1"/>
                </a:solidFill>
              </a:rPr>
              <a:t>How can we avoid falling into temptation and sinning? – What lessons can we learn from David?</a:t>
            </a:r>
            <a:endParaRPr lang="en-GB" sz="44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43200" y="5067300"/>
            <a:ext cx="150114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en-GB" sz="4400" dirty="0" smtClean="0">
                <a:solidFill>
                  <a:schemeClr val="bg1"/>
                </a:solidFill>
              </a:rPr>
              <a:t>Are you doing what God wants?</a:t>
            </a:r>
          </a:p>
          <a:p>
            <a:pPr marL="742950" indent="-742950">
              <a:buAutoNum type="arabicPeriod"/>
            </a:pPr>
            <a:r>
              <a:rPr lang="en-GB" sz="4400" dirty="0" smtClean="0">
                <a:solidFill>
                  <a:schemeClr val="bg1"/>
                </a:solidFill>
              </a:rPr>
              <a:t>Are you making good use of your time?</a:t>
            </a:r>
          </a:p>
          <a:p>
            <a:pPr marL="742950" indent="-742950">
              <a:buAutoNum type="arabicPeriod"/>
            </a:pPr>
            <a:r>
              <a:rPr lang="en-GB" sz="4400" dirty="0" smtClean="0">
                <a:solidFill>
                  <a:schemeClr val="bg1"/>
                </a:solidFill>
              </a:rPr>
              <a:t>Don’t let your eyes linger on things you know to be wrong</a:t>
            </a:r>
          </a:p>
          <a:p>
            <a:pPr marL="742950" indent="-742950">
              <a:buAutoNum type="arabicPeriod"/>
            </a:pPr>
            <a:r>
              <a:rPr lang="en-GB" sz="4400" dirty="0" smtClean="0">
                <a:solidFill>
                  <a:schemeClr val="bg1"/>
                </a:solidFill>
              </a:rPr>
              <a:t>Keep good company.</a:t>
            </a:r>
            <a:endParaRPr lang="en-GB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286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236</Words>
  <Application>Microsoft Office PowerPoint</Application>
  <PresentationFormat>Custom</PresentationFormat>
  <Paragraphs>54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Ink Free</vt:lpstr>
      <vt:lpstr>Calibri</vt:lpstr>
      <vt:lpstr>Canva Student Font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message from the dark side of scripture... youhave!</dc:title>
  <dc:creator>Jez</dc:creator>
  <cp:lastModifiedBy>Jez</cp:lastModifiedBy>
  <cp:revision>19</cp:revision>
  <dcterms:created xsi:type="dcterms:W3CDTF">2006-08-16T00:00:00Z</dcterms:created>
  <dcterms:modified xsi:type="dcterms:W3CDTF">2025-05-21T08:38:51Z</dcterms:modified>
  <dc:identifier>DAGgaHpiRoA</dc:identifier>
</cp:coreProperties>
</file>