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58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6796-42E1-48BC-A8C4-6AAC6910B1F7}" type="datetimeFigureOut">
              <a:rPr lang="en-GB" smtClean="0"/>
              <a:t>21/05/2025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255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6796-42E1-48BC-A8C4-6AAC6910B1F7}" type="datetimeFigureOut">
              <a:rPr lang="en-GB" smtClean="0"/>
              <a:t>21/05/2025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8050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6796-42E1-48BC-A8C4-6AAC6910B1F7}" type="datetimeFigureOut">
              <a:rPr lang="en-GB" smtClean="0"/>
              <a:t>21/05/2025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217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6796-42E1-48BC-A8C4-6AAC6910B1F7}" type="datetimeFigureOut">
              <a:rPr lang="en-GB" smtClean="0"/>
              <a:t>21/05/2025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032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6796-42E1-48BC-A8C4-6AAC6910B1F7}" type="datetimeFigureOut">
              <a:rPr lang="en-GB" smtClean="0"/>
              <a:t>21/05/2025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5819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6796-42E1-48BC-A8C4-6AAC6910B1F7}" type="datetimeFigureOut">
              <a:rPr lang="en-GB" smtClean="0"/>
              <a:t>21/05/2025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980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6796-42E1-48BC-A8C4-6AAC6910B1F7}" type="datetimeFigureOut">
              <a:rPr lang="en-GB" smtClean="0"/>
              <a:t>21/05/2025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480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6796-42E1-48BC-A8C4-6AAC6910B1F7}" type="datetimeFigureOut">
              <a:rPr lang="en-GB" smtClean="0"/>
              <a:t>21/05/2025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2014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6796-42E1-48BC-A8C4-6AAC6910B1F7}" type="datetimeFigureOut">
              <a:rPr lang="en-GB" smtClean="0"/>
              <a:t>21/05/2025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5691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6796-42E1-48BC-A8C4-6AAC6910B1F7}" type="datetimeFigureOut">
              <a:rPr lang="en-GB" smtClean="0"/>
              <a:t>21/05/2025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5343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6796-42E1-48BC-A8C4-6AAC6910B1F7}" type="datetimeFigureOut">
              <a:rPr lang="en-GB" smtClean="0"/>
              <a:t>21/05/2025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2992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60000">
              <a:schemeClr val="accent4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D56796-42E1-48BC-A8C4-6AAC6910B1F7}" type="datetimeFigureOut">
              <a:rPr lang="en-GB" smtClean="0"/>
              <a:t>21/05/2025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95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6580" y="153024"/>
            <a:ext cx="7295626" cy="1742888"/>
          </a:xfr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What the Bible says about how to be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2238" y="2352877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GB" sz="5400" b="1" dirty="0" smtClean="0">
                <a:latin typeface="Ink Free" panose="03080402000500000000" pitchFamily="66" charset="0"/>
              </a:rPr>
              <a:t>Be still…</a:t>
            </a:r>
          </a:p>
          <a:p>
            <a:r>
              <a:rPr lang="en-GB" sz="5400" b="1" dirty="0" smtClean="0">
                <a:latin typeface="Ink Free" panose="03080402000500000000" pitchFamily="66" charset="0"/>
              </a:rPr>
              <a:t>Be holy…</a:t>
            </a:r>
            <a:endParaRPr lang="en-GB" sz="5400" b="1" dirty="0">
              <a:latin typeface="Ink Free" panose="030804020005000000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095">
            <a:off x="9731231" y="110103"/>
            <a:ext cx="2256540" cy="1269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187" t="7809" r="10220" b="4925"/>
          <a:stretch/>
        </p:blipFill>
        <p:spPr>
          <a:xfrm>
            <a:off x="195276" y="5503177"/>
            <a:ext cx="1146962" cy="1157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5" t="27130" r="20967" b="32991"/>
          <a:stretch/>
        </p:blipFill>
        <p:spPr>
          <a:xfrm>
            <a:off x="10668000" y="5568833"/>
            <a:ext cx="1390262" cy="1026367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 flipH="1">
            <a:off x="10698004" y="4693298"/>
            <a:ext cx="1360258" cy="809879"/>
          </a:xfrm>
          <a:prstGeom prst="wedgeEllipseCallout">
            <a:avLst>
              <a:gd name="adj1" fmla="val -6259"/>
              <a:gd name="adj2" fmla="val 10264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Ink Free" panose="03080402000500000000" pitchFamily="66" charset="0"/>
              </a:rPr>
              <a:t>Be…</a:t>
            </a:r>
            <a:endParaRPr lang="en-GB" sz="3200" b="1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757" y="2229293"/>
            <a:ext cx="3100409" cy="2322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5067" y="2352877"/>
            <a:ext cx="3762774" cy="1978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119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6580" y="153024"/>
            <a:ext cx="7295626" cy="1742888"/>
          </a:xfr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What the Bible says about how to be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8121" y="3037536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GB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How are you going to make time every day to be still and to develop holiness?</a:t>
            </a:r>
          </a:p>
          <a:p>
            <a:r>
              <a:rPr lang="en-GB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 </a:t>
            </a:r>
          </a:p>
          <a:p>
            <a:endParaRPr lang="en-GB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095">
            <a:off x="9731231" y="110103"/>
            <a:ext cx="2256540" cy="1269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187" t="7809" r="10220" b="4925"/>
          <a:stretch/>
        </p:blipFill>
        <p:spPr>
          <a:xfrm>
            <a:off x="195276" y="5503177"/>
            <a:ext cx="1146962" cy="1157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5" t="27130" r="20967" b="32991"/>
          <a:stretch/>
        </p:blipFill>
        <p:spPr>
          <a:xfrm>
            <a:off x="10668000" y="5568833"/>
            <a:ext cx="1390262" cy="1026367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 flipH="1">
            <a:off x="10698004" y="4693298"/>
            <a:ext cx="1360258" cy="809879"/>
          </a:xfrm>
          <a:prstGeom prst="wedgeEllipseCallout">
            <a:avLst>
              <a:gd name="adj1" fmla="val -6259"/>
              <a:gd name="adj2" fmla="val 10264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Ink Free" panose="03080402000500000000" pitchFamily="66" charset="0"/>
              </a:rPr>
              <a:t>Be…</a:t>
            </a:r>
            <a:endParaRPr lang="en-GB" sz="3200" b="1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786321" y="1926721"/>
            <a:ext cx="2271941" cy="718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GB" sz="2000" b="1" kern="140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TAKEAWAY</a:t>
            </a:r>
            <a:endParaRPr lang="en-GB" sz="2000" kern="140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GB" sz="1000" kern="140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lang="en-GB" sz="10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01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6580" y="153024"/>
            <a:ext cx="7295626" cy="1742888"/>
          </a:xfr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What the Bible says about how to be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2238" y="2352877"/>
            <a:ext cx="9144000" cy="1655762"/>
          </a:xfrm>
        </p:spPr>
        <p:txBody>
          <a:bodyPr>
            <a:noAutofit/>
          </a:bodyPr>
          <a:lstStyle/>
          <a:p>
            <a:r>
              <a:rPr lang="en-GB" sz="4400" b="1" dirty="0" smtClean="0">
                <a:latin typeface="Ink Free" panose="03080402000500000000" pitchFamily="66" charset="0"/>
              </a:rPr>
              <a:t>Let’s play tag!</a:t>
            </a:r>
          </a:p>
          <a:p>
            <a:endParaRPr lang="en-GB" sz="4400" b="1" dirty="0">
              <a:latin typeface="Ink Free" panose="03080402000500000000" pitchFamily="66" charset="0"/>
            </a:endParaRPr>
          </a:p>
          <a:p>
            <a:r>
              <a:rPr lang="en-GB" sz="4400" b="1" dirty="0" smtClean="0">
                <a:latin typeface="Ink Free" panose="03080402000500000000" pitchFamily="66" charset="0"/>
              </a:rPr>
              <a:t>Fancy a staring competition?</a:t>
            </a:r>
          </a:p>
          <a:p>
            <a:r>
              <a:rPr lang="en-GB" sz="4400" b="1" dirty="0" smtClean="0">
                <a:latin typeface="Ink Free" panose="03080402000500000000" pitchFamily="66" charset="0"/>
              </a:rPr>
              <a:t>First to move loses!</a:t>
            </a:r>
            <a:endParaRPr lang="en-GB" sz="4400" b="1" dirty="0">
              <a:latin typeface="Ink Free" panose="030804020005000000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095">
            <a:off x="9731231" y="110103"/>
            <a:ext cx="2256540" cy="1269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187" t="7809" r="10220" b="4925"/>
          <a:stretch/>
        </p:blipFill>
        <p:spPr>
          <a:xfrm>
            <a:off x="195276" y="5503177"/>
            <a:ext cx="1146962" cy="1157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5" t="27130" r="20967" b="32991"/>
          <a:stretch/>
        </p:blipFill>
        <p:spPr>
          <a:xfrm>
            <a:off x="10668000" y="5568833"/>
            <a:ext cx="1390262" cy="1026367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 flipH="1">
            <a:off x="10698004" y="4693298"/>
            <a:ext cx="1360258" cy="809879"/>
          </a:xfrm>
          <a:prstGeom prst="wedgeEllipseCallout">
            <a:avLst>
              <a:gd name="adj1" fmla="val -6259"/>
              <a:gd name="adj2" fmla="val 10264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Ink Free" panose="03080402000500000000" pitchFamily="66" charset="0"/>
              </a:rPr>
              <a:t>Be…</a:t>
            </a:r>
            <a:endParaRPr lang="en-GB" sz="3200" b="1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01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6580" y="153024"/>
            <a:ext cx="7295626" cy="1742888"/>
          </a:xfr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What the Bible says about how to be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282257">
            <a:off x="1154197" y="2881081"/>
            <a:ext cx="9144000" cy="3428406"/>
          </a:xfrm>
        </p:spPr>
        <p:txBody>
          <a:bodyPr>
            <a:normAutofit/>
          </a:bodyPr>
          <a:lstStyle/>
          <a:p>
            <a:r>
              <a:rPr lang="en-GB" sz="4800" dirty="0">
                <a:latin typeface="Ink Free" panose="03080402000500000000" pitchFamily="66" charset="0"/>
              </a:rPr>
              <a:t>what makes a day busy or </a:t>
            </a:r>
            <a:r>
              <a:rPr lang="en-GB" sz="4800" dirty="0" smtClean="0">
                <a:latin typeface="Ink Free" panose="03080402000500000000" pitchFamily="66" charset="0"/>
              </a:rPr>
              <a:t>stressful?</a:t>
            </a:r>
          </a:p>
          <a:p>
            <a:r>
              <a:rPr lang="en-GB" sz="4800" dirty="0" smtClean="0">
                <a:latin typeface="Ink Free" panose="03080402000500000000" pitchFamily="66" charset="0"/>
              </a:rPr>
              <a:t>In groups… discuss it and then feedback</a:t>
            </a:r>
            <a:endParaRPr lang="en-GB" sz="4800" dirty="0">
              <a:latin typeface="Ink Free" panose="03080402000500000000" pitchFamily="66" charset="0"/>
            </a:endParaRPr>
          </a:p>
          <a:p>
            <a:endParaRPr lang="en-GB" sz="5400" b="1" dirty="0">
              <a:latin typeface="Ink Free" panose="030804020005000000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095">
            <a:off x="9731231" y="110103"/>
            <a:ext cx="2256540" cy="1269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187" t="7809" r="10220" b="4925"/>
          <a:stretch/>
        </p:blipFill>
        <p:spPr>
          <a:xfrm>
            <a:off x="195276" y="5503177"/>
            <a:ext cx="1146962" cy="1157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5" t="27130" r="20967" b="32991"/>
          <a:stretch/>
        </p:blipFill>
        <p:spPr>
          <a:xfrm>
            <a:off x="10668000" y="5568833"/>
            <a:ext cx="1390262" cy="1026367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 flipH="1">
            <a:off x="10698004" y="4693298"/>
            <a:ext cx="1360258" cy="809879"/>
          </a:xfrm>
          <a:prstGeom prst="wedgeEllipseCallout">
            <a:avLst>
              <a:gd name="adj1" fmla="val -6259"/>
              <a:gd name="adj2" fmla="val 10264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Ink Free" panose="03080402000500000000" pitchFamily="66" charset="0"/>
              </a:rPr>
              <a:t>Be…</a:t>
            </a:r>
            <a:endParaRPr lang="en-GB" sz="3200" b="1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695400" y="1516381"/>
            <a:ext cx="14879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smtClean="0"/>
              <a:t>Activity 1.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81766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6580" y="153024"/>
            <a:ext cx="7295626" cy="1742888"/>
          </a:xfr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What the Bible says about how to be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276" y="2352877"/>
            <a:ext cx="11862986" cy="3215956"/>
          </a:xfrm>
        </p:spPr>
        <p:txBody>
          <a:bodyPr>
            <a:normAutofit fontScale="40000" lnSpcReduction="20000"/>
          </a:bodyPr>
          <a:lstStyle/>
          <a:p>
            <a:r>
              <a:rPr lang="en-GB" sz="10000" b="1" dirty="0" smtClean="0">
                <a:latin typeface="Ink Free" panose="03080402000500000000" pitchFamily="66" charset="0"/>
              </a:rPr>
              <a:t>READ Psalm </a:t>
            </a:r>
            <a:r>
              <a:rPr lang="en-GB" sz="10000" b="1" dirty="0">
                <a:latin typeface="Ink Free" panose="03080402000500000000" pitchFamily="66" charset="0"/>
              </a:rPr>
              <a:t>46</a:t>
            </a:r>
            <a:endParaRPr lang="en-GB" sz="10000" dirty="0">
              <a:latin typeface="Ink Free" panose="03080402000500000000" pitchFamily="66" charset="0"/>
            </a:endParaRPr>
          </a:p>
          <a:p>
            <a:r>
              <a:rPr lang="en-GB" sz="10000" dirty="0">
                <a:latin typeface="Ink Free" panose="03080402000500000000" pitchFamily="66" charset="0"/>
              </a:rPr>
              <a:t>1. What do you think has been going on  in the life of the person who wrote the Psalm? How does he react?  Where in the text do you see this?</a:t>
            </a:r>
          </a:p>
          <a:p>
            <a:r>
              <a:rPr lang="en-GB" sz="10000" dirty="0">
                <a:latin typeface="Ink Free" panose="03080402000500000000" pitchFamily="66" charset="0"/>
              </a:rPr>
              <a:t>2. What do you think it means to “be still” ?  What does it mean to “know that I am God”?</a:t>
            </a:r>
          </a:p>
          <a:p>
            <a:endParaRPr lang="en-GB" sz="5400" b="1" dirty="0">
              <a:latin typeface="Ink Free" panose="030804020005000000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095">
            <a:off x="9731231" y="110103"/>
            <a:ext cx="2256540" cy="1269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187" t="7809" r="10220" b="4925"/>
          <a:stretch/>
        </p:blipFill>
        <p:spPr>
          <a:xfrm>
            <a:off x="195276" y="5503177"/>
            <a:ext cx="1146962" cy="1157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5" t="27130" r="20967" b="32991"/>
          <a:stretch/>
        </p:blipFill>
        <p:spPr>
          <a:xfrm>
            <a:off x="10668000" y="5568833"/>
            <a:ext cx="1390262" cy="1026367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 flipH="1">
            <a:off x="10698004" y="4693298"/>
            <a:ext cx="1360258" cy="809879"/>
          </a:xfrm>
          <a:prstGeom prst="wedgeEllipseCallout">
            <a:avLst>
              <a:gd name="adj1" fmla="val -6259"/>
              <a:gd name="adj2" fmla="val 10264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Ink Free" panose="03080402000500000000" pitchFamily="66" charset="0"/>
              </a:rPr>
              <a:t>Be…</a:t>
            </a:r>
            <a:endParaRPr lang="en-GB" sz="3200" b="1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695400" y="1516381"/>
            <a:ext cx="14879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smtClean="0"/>
              <a:t>Activity 1.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3472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6580" y="153024"/>
            <a:ext cx="7295626" cy="1742888"/>
          </a:xfr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What the Bible says about how to be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2238" y="1987546"/>
            <a:ext cx="9355766" cy="5411503"/>
          </a:xfrm>
        </p:spPr>
        <p:txBody>
          <a:bodyPr>
            <a:normAutofit fontScale="47500" lnSpcReduction="20000"/>
          </a:bodyPr>
          <a:lstStyle/>
          <a:p>
            <a:r>
              <a:rPr lang="en-GB" sz="9600" dirty="0" smtClean="0">
                <a:latin typeface="Ink Free" panose="03080402000500000000" pitchFamily="66" charset="0"/>
              </a:rPr>
              <a:t>3. How difficult do you find it to be quiet, calm and still?  What are the distractions that fill your mind with stuff? </a:t>
            </a:r>
          </a:p>
          <a:p>
            <a:r>
              <a:rPr lang="en-GB" sz="9600" dirty="0" smtClean="0">
                <a:latin typeface="Ink Free" panose="03080402000500000000" pitchFamily="66" charset="0"/>
              </a:rPr>
              <a:t>4. How can we make time to be still, read the Bible and let God speak to us?   (James 4:8-10)</a:t>
            </a:r>
          </a:p>
          <a:p>
            <a:r>
              <a:rPr lang="en-GB" sz="9600" dirty="0" smtClean="0">
                <a:latin typeface="Ink Free" panose="03080402000500000000" pitchFamily="66" charset="0"/>
              </a:rPr>
              <a:t>5. What are the benefits of rest and relaxation? </a:t>
            </a:r>
          </a:p>
          <a:p>
            <a:r>
              <a:rPr lang="en-GB" sz="9600" dirty="0" smtClean="0">
                <a:latin typeface="Ink Free" panose="03080402000500000000" pitchFamily="66" charset="0"/>
              </a:rPr>
              <a:t> </a:t>
            </a:r>
          </a:p>
          <a:p>
            <a:endParaRPr lang="en-GB" sz="5400" b="1" dirty="0">
              <a:latin typeface="Ink Free" panose="030804020005000000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095">
            <a:off x="9731231" y="110103"/>
            <a:ext cx="2256540" cy="1269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187" t="7809" r="10220" b="4925"/>
          <a:stretch/>
        </p:blipFill>
        <p:spPr>
          <a:xfrm>
            <a:off x="195276" y="5503177"/>
            <a:ext cx="1146962" cy="1157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5" t="27130" r="20967" b="32991"/>
          <a:stretch/>
        </p:blipFill>
        <p:spPr>
          <a:xfrm>
            <a:off x="10668000" y="5568833"/>
            <a:ext cx="1390262" cy="1026367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 flipH="1">
            <a:off x="10698004" y="4693298"/>
            <a:ext cx="1360258" cy="809879"/>
          </a:xfrm>
          <a:prstGeom prst="wedgeEllipseCallout">
            <a:avLst>
              <a:gd name="adj1" fmla="val -6259"/>
              <a:gd name="adj2" fmla="val 10264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Ink Free" panose="03080402000500000000" pitchFamily="66" charset="0"/>
              </a:rPr>
              <a:t>Be…</a:t>
            </a:r>
            <a:endParaRPr lang="en-GB" sz="3200" b="1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695400" y="1516381"/>
            <a:ext cx="14879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smtClean="0"/>
              <a:t>Activity 1.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53501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6580" y="153024"/>
            <a:ext cx="7295626" cy="1742888"/>
          </a:xfr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What the Bible says about how to be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4004" y="3265229"/>
            <a:ext cx="9144000" cy="1655762"/>
          </a:xfrm>
        </p:spPr>
        <p:txBody>
          <a:bodyPr>
            <a:normAutofit/>
          </a:bodyPr>
          <a:lstStyle/>
          <a:p>
            <a:r>
              <a:rPr lang="en-GB" sz="5400" b="1" dirty="0" smtClean="0">
                <a:latin typeface="Ink Free" panose="03080402000500000000" pitchFamily="66" charset="0"/>
              </a:rPr>
              <a:t>What do you think “holy” means?</a:t>
            </a:r>
            <a:endParaRPr lang="en-GB" sz="5400" b="1" dirty="0">
              <a:latin typeface="Ink Free" panose="030804020005000000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095">
            <a:off x="9731231" y="110103"/>
            <a:ext cx="2256540" cy="1269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187" t="7809" r="10220" b="4925"/>
          <a:stretch/>
        </p:blipFill>
        <p:spPr>
          <a:xfrm>
            <a:off x="195276" y="5503177"/>
            <a:ext cx="1146962" cy="1157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5" t="27130" r="20967" b="32991"/>
          <a:stretch/>
        </p:blipFill>
        <p:spPr>
          <a:xfrm>
            <a:off x="10668000" y="5568833"/>
            <a:ext cx="1390262" cy="1026367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 flipH="1">
            <a:off x="10698004" y="4693298"/>
            <a:ext cx="1360258" cy="809879"/>
          </a:xfrm>
          <a:prstGeom prst="wedgeEllipseCallout">
            <a:avLst>
              <a:gd name="adj1" fmla="val -6259"/>
              <a:gd name="adj2" fmla="val 10264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Ink Free" panose="03080402000500000000" pitchFamily="66" charset="0"/>
              </a:rPr>
              <a:t>Be…</a:t>
            </a:r>
            <a:endParaRPr lang="en-GB" sz="3200" b="1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30807" y="1644304"/>
            <a:ext cx="1534394" cy="5032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GB" sz="2400" b="1" kern="140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Activity 2: </a:t>
            </a:r>
            <a:endParaRPr lang="en-GB" sz="24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06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6580" y="153024"/>
            <a:ext cx="7295626" cy="1742888"/>
          </a:xfr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What the Bible says about how to be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2238" y="2352877"/>
            <a:ext cx="9144000" cy="1655762"/>
          </a:xfrm>
        </p:spPr>
        <p:txBody>
          <a:bodyPr/>
          <a:lstStyle/>
          <a:p>
            <a:endParaRPr lang="en-GB" b="1" dirty="0">
              <a:latin typeface="Ink Free" panose="030804020005000000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095">
            <a:off x="9731231" y="110103"/>
            <a:ext cx="2256540" cy="1269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187" t="7809" r="10220" b="4925"/>
          <a:stretch/>
        </p:blipFill>
        <p:spPr>
          <a:xfrm>
            <a:off x="195276" y="5503177"/>
            <a:ext cx="1146962" cy="1157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5" t="27130" r="20967" b="32991"/>
          <a:stretch/>
        </p:blipFill>
        <p:spPr>
          <a:xfrm>
            <a:off x="10668000" y="5568833"/>
            <a:ext cx="1390262" cy="1026367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 flipH="1">
            <a:off x="10698004" y="4693298"/>
            <a:ext cx="1360258" cy="809879"/>
          </a:xfrm>
          <a:prstGeom prst="wedgeEllipseCallout">
            <a:avLst>
              <a:gd name="adj1" fmla="val -6259"/>
              <a:gd name="adj2" fmla="val 10264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Ink Free" panose="03080402000500000000" pitchFamily="66" charset="0"/>
              </a:rPr>
              <a:t>Be…</a:t>
            </a:r>
            <a:endParaRPr lang="en-GB" sz="3200" b="1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pic>
        <p:nvPicPr>
          <p:cNvPr id="8" name="What does “holy” mean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00808" y="0"/>
            <a:ext cx="7798409" cy="648477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930807" y="1644304"/>
            <a:ext cx="1534394" cy="5032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GB" sz="2400" b="1" kern="140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Activity 2: </a:t>
            </a:r>
            <a:endParaRPr lang="en-GB" sz="24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07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6580" y="153024"/>
            <a:ext cx="7295626" cy="1742888"/>
          </a:xfr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What the Bible says about how to be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2238" y="2352876"/>
            <a:ext cx="9144000" cy="3807291"/>
          </a:xfrm>
        </p:spPr>
        <p:txBody>
          <a:bodyPr>
            <a:normAutofit/>
          </a:bodyPr>
          <a:lstStyle/>
          <a:p>
            <a:r>
              <a:rPr lang="en-GB" sz="4000" dirty="0">
                <a:latin typeface="Ink Free" panose="03080402000500000000" pitchFamily="66" charset="0"/>
              </a:rPr>
              <a:t>1. So how do we become “holy”?  What can we do?</a:t>
            </a:r>
          </a:p>
          <a:p>
            <a:r>
              <a:rPr lang="en-GB" sz="4000" dirty="0">
                <a:latin typeface="Ink Free" panose="03080402000500000000" pitchFamily="66" charset="0"/>
              </a:rPr>
              <a:t>2. </a:t>
            </a:r>
            <a:r>
              <a:rPr lang="en-GB" sz="4000" b="1" dirty="0">
                <a:latin typeface="Ink Free" panose="03080402000500000000" pitchFamily="66" charset="0"/>
              </a:rPr>
              <a:t>Read Psalm 1</a:t>
            </a:r>
            <a:r>
              <a:rPr lang="en-GB" sz="4000" dirty="0">
                <a:latin typeface="Ink Free" panose="03080402000500000000" pitchFamily="66" charset="0"/>
              </a:rPr>
              <a:t>.  What clues are in the psalm that can lead us to holiness?</a:t>
            </a:r>
          </a:p>
          <a:p>
            <a:r>
              <a:rPr lang="en-GB" sz="4000" dirty="0"/>
              <a:t> </a:t>
            </a:r>
          </a:p>
          <a:p>
            <a:endParaRPr lang="en-GB" sz="5400" b="1" dirty="0">
              <a:latin typeface="Ink Free" panose="030804020005000000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095">
            <a:off x="9731231" y="110103"/>
            <a:ext cx="2256540" cy="1269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187" t="7809" r="10220" b="4925"/>
          <a:stretch/>
        </p:blipFill>
        <p:spPr>
          <a:xfrm>
            <a:off x="195276" y="5503177"/>
            <a:ext cx="1146962" cy="1157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5" t="27130" r="20967" b="32991"/>
          <a:stretch/>
        </p:blipFill>
        <p:spPr>
          <a:xfrm>
            <a:off x="10668000" y="5568833"/>
            <a:ext cx="1390262" cy="1026367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 flipH="1">
            <a:off x="10698004" y="4693298"/>
            <a:ext cx="1360258" cy="809879"/>
          </a:xfrm>
          <a:prstGeom prst="wedgeEllipseCallout">
            <a:avLst>
              <a:gd name="adj1" fmla="val -6259"/>
              <a:gd name="adj2" fmla="val 10264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Ink Free" panose="03080402000500000000" pitchFamily="66" charset="0"/>
              </a:rPr>
              <a:t>Be…</a:t>
            </a:r>
            <a:endParaRPr lang="en-GB" sz="3200" b="1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30807" y="1644304"/>
            <a:ext cx="1534394" cy="5032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GB" sz="2400" b="1" kern="140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Activity 2: </a:t>
            </a:r>
            <a:endParaRPr lang="en-GB" sz="24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96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6580" y="153024"/>
            <a:ext cx="7295626" cy="1742888"/>
          </a:xfr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What the Bible says about how to be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09" y="2171433"/>
            <a:ext cx="11036968" cy="4423767"/>
          </a:xfrm>
        </p:spPr>
        <p:txBody>
          <a:bodyPr>
            <a:normAutofit fontScale="92500" lnSpcReduction="20000"/>
          </a:bodyPr>
          <a:lstStyle/>
          <a:p>
            <a:r>
              <a:rPr lang="en-GB" sz="4000" dirty="0">
                <a:latin typeface="Ink Free" panose="03080402000500000000" pitchFamily="66" charset="0"/>
              </a:rPr>
              <a:t>1.</a:t>
            </a:r>
            <a:r>
              <a:rPr lang="en-GB" sz="4000" b="1" dirty="0">
                <a:latin typeface="Ink Free" panose="03080402000500000000" pitchFamily="66" charset="0"/>
              </a:rPr>
              <a:t> Colouring sheet activity</a:t>
            </a:r>
            <a:r>
              <a:rPr lang="en-GB" sz="4000" dirty="0">
                <a:latin typeface="Ink Free" panose="03080402000500000000" pitchFamily="66" charset="0"/>
              </a:rPr>
              <a:t>. Be still and quiet as you colour in the sheet. Allow God  to calm your mind and heart. Don’t chat with any one. </a:t>
            </a:r>
          </a:p>
          <a:p>
            <a:r>
              <a:rPr lang="en-GB" sz="4000" dirty="0">
                <a:latin typeface="Ink Free" panose="03080402000500000000" pitchFamily="66" charset="0"/>
              </a:rPr>
              <a:t>2. </a:t>
            </a:r>
            <a:r>
              <a:rPr lang="en-GB" sz="4000" b="1" dirty="0">
                <a:latin typeface="Ink Free" panose="03080402000500000000" pitchFamily="66" charset="0"/>
              </a:rPr>
              <a:t>Sit outside </a:t>
            </a:r>
            <a:r>
              <a:rPr lang="en-GB" sz="4000" dirty="0">
                <a:latin typeface="Ink Free" panose="03080402000500000000" pitchFamily="66" charset="0"/>
              </a:rPr>
              <a:t>for  a few minutes in silence (weather permitting) close your eyes and listen. Wait on God. Perhaps recite your favourite Bible verse. Take a Bible outside and read your favourite story or passage.  Enjoy a moment of peace and quiet with God!</a:t>
            </a:r>
          </a:p>
          <a:p>
            <a:r>
              <a:rPr lang="en-GB" sz="4000" dirty="0">
                <a:latin typeface="Ink Free" panose="03080402000500000000" pitchFamily="66" charset="0"/>
              </a:rPr>
              <a:t> </a:t>
            </a:r>
          </a:p>
          <a:p>
            <a:endParaRPr lang="en-GB" sz="5400" b="1" dirty="0">
              <a:latin typeface="Ink Free" panose="030804020005000000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095">
            <a:off x="9731231" y="110103"/>
            <a:ext cx="2256540" cy="1269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187" t="7809" r="10220" b="4925"/>
          <a:stretch/>
        </p:blipFill>
        <p:spPr>
          <a:xfrm>
            <a:off x="195276" y="5503177"/>
            <a:ext cx="1146962" cy="1157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5" t="27130" r="20967" b="32991"/>
          <a:stretch/>
        </p:blipFill>
        <p:spPr>
          <a:xfrm>
            <a:off x="10668000" y="5568833"/>
            <a:ext cx="1390262" cy="1026367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 flipH="1">
            <a:off x="10698004" y="4693298"/>
            <a:ext cx="1360258" cy="809879"/>
          </a:xfrm>
          <a:prstGeom prst="wedgeEllipseCallout">
            <a:avLst>
              <a:gd name="adj1" fmla="val -6259"/>
              <a:gd name="adj2" fmla="val 10264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Ink Free" panose="03080402000500000000" pitchFamily="66" charset="0"/>
              </a:rPr>
              <a:t>Be…</a:t>
            </a:r>
            <a:endParaRPr lang="en-GB" sz="3200" b="1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191590" y="1733875"/>
            <a:ext cx="1518364" cy="5032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GB" sz="2400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Activity 3  </a:t>
            </a:r>
            <a:endParaRPr lang="en-GB" sz="24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38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</TotalTime>
  <Words>194</Words>
  <Application>Microsoft Office PowerPoint</Application>
  <PresentationFormat>Widescreen</PresentationFormat>
  <Paragraphs>53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Ink Free</vt:lpstr>
      <vt:lpstr>Office Theme</vt:lpstr>
      <vt:lpstr>What the Bible says about how to be</vt:lpstr>
      <vt:lpstr>What the Bible says about how to be</vt:lpstr>
      <vt:lpstr>What the Bible says about how to be</vt:lpstr>
      <vt:lpstr>What the Bible says about how to be</vt:lpstr>
      <vt:lpstr>What the Bible says about how to be</vt:lpstr>
      <vt:lpstr>What the Bible says about how to be</vt:lpstr>
      <vt:lpstr>What the Bible says about how to be</vt:lpstr>
      <vt:lpstr>What the Bible says about how to be</vt:lpstr>
      <vt:lpstr>What the Bible says about how to be</vt:lpstr>
      <vt:lpstr>What the Bible says about how to be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</dc:title>
  <dc:creator>Jez</dc:creator>
  <cp:lastModifiedBy>Jez</cp:lastModifiedBy>
  <cp:revision>6</cp:revision>
  <dcterms:created xsi:type="dcterms:W3CDTF">2025-05-21T08:52:27Z</dcterms:created>
  <dcterms:modified xsi:type="dcterms:W3CDTF">2025-05-21T11:23:35Z</dcterms:modified>
</cp:coreProperties>
</file>