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r>
              <a:rPr lang="en-GB" b="1" dirty="0" smtClean="0">
                <a:latin typeface="Ink Free" panose="03080402000500000000" pitchFamily="66" charset="0"/>
              </a:rPr>
              <a:t>Be sympathetic</a:t>
            </a:r>
          </a:p>
          <a:p>
            <a:r>
              <a:rPr lang="en-GB" b="1" dirty="0" smtClean="0">
                <a:latin typeface="Ink Free" panose="03080402000500000000" pitchFamily="66" charset="0"/>
              </a:rPr>
              <a:t>Do not be proud… be willing…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304" y="3649212"/>
            <a:ext cx="5045889" cy="2825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The Bystander Effect _ The Science of Empathy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178" y="153024"/>
            <a:ext cx="11092242" cy="62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76" y="2080578"/>
            <a:ext cx="11549311" cy="1655762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What </a:t>
            </a:r>
            <a:r>
              <a:rPr lang="en-GB" sz="4000" b="1" dirty="0">
                <a:latin typeface="Ink Free" panose="03080402000500000000" pitchFamily="66" charset="0"/>
              </a:rPr>
              <a:t>is the Christian life</a:t>
            </a:r>
            <a:endParaRPr lang="en-GB" sz="4000" dirty="0">
              <a:latin typeface="Ink Free" panose="03080402000500000000" pitchFamily="66" charset="0"/>
            </a:endParaRPr>
          </a:p>
          <a:p>
            <a:pPr algn="l"/>
            <a:r>
              <a:rPr lang="en-GB" sz="2800" dirty="0">
                <a:latin typeface="Ink Free" panose="03080402000500000000" pitchFamily="66" charset="0"/>
              </a:rPr>
              <a:t>1. How can you recognise a Christian person? Are there behaviours or attitudes that mark them out? </a:t>
            </a:r>
            <a:endParaRPr lang="en-GB" sz="2800" dirty="0" smtClean="0">
              <a:latin typeface="Ink Free" panose="03080402000500000000" pitchFamily="66" charset="0"/>
            </a:endParaRPr>
          </a:p>
          <a:p>
            <a:pPr algn="l"/>
            <a:r>
              <a:rPr lang="en-GB" sz="2800" dirty="0" smtClean="0">
                <a:latin typeface="Ink Free" panose="03080402000500000000" pitchFamily="66" charset="0"/>
              </a:rPr>
              <a:t>2</a:t>
            </a:r>
            <a:r>
              <a:rPr lang="en-GB" sz="2800" dirty="0">
                <a:latin typeface="Ink Free" panose="03080402000500000000" pitchFamily="66" charset="0"/>
              </a:rPr>
              <a:t>. Read the following passages:  1 Peter 3:8-9, Romans 12:14-16</a:t>
            </a:r>
          </a:p>
          <a:p>
            <a:pPr algn="l"/>
            <a:r>
              <a:rPr lang="en-GB" sz="2800" dirty="0">
                <a:latin typeface="Ink Free" panose="03080402000500000000" pitchFamily="66" charset="0"/>
              </a:rPr>
              <a:t>3. What are the different behaviours and attitudes  a Christian should display?  </a:t>
            </a:r>
          </a:p>
          <a:p>
            <a:pPr algn="l"/>
            <a:r>
              <a:rPr lang="en-GB" sz="2800" dirty="0">
                <a:latin typeface="Ink Free" panose="03080402000500000000" pitchFamily="66" charset="0"/>
              </a:rPr>
              <a:t>4. How do these make you feel? Are they easy or difficult? Why?</a:t>
            </a:r>
          </a:p>
          <a:p>
            <a:pPr algn="l"/>
            <a:r>
              <a:rPr lang="en-GB" sz="2800" dirty="0">
                <a:latin typeface="Ink Free" panose="03080402000500000000" pitchFamily="66" charset="0"/>
              </a:rPr>
              <a:t>5. Can you think of  some “real life” examples of  how living out these teachings would be difficult?</a:t>
            </a:r>
          </a:p>
          <a:p>
            <a:r>
              <a:rPr lang="en-GB" sz="2800" dirty="0">
                <a:latin typeface="Ink Free" panose="03080402000500000000" pitchFamily="66" charset="0"/>
              </a:rPr>
              <a:t> </a:t>
            </a:r>
          </a:p>
          <a:p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217403" y="44562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24421" y="1711246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Activity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56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229496">
            <a:off x="1135461" y="3017713"/>
            <a:ext cx="9144000" cy="930688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latin typeface="Ink Free" panose="03080402000500000000" pitchFamily="66" charset="0"/>
              </a:rPr>
              <a:t> </a:t>
            </a:r>
            <a:r>
              <a:rPr lang="en-GB" sz="4400" b="1" dirty="0">
                <a:latin typeface="Ink Free" panose="03080402000500000000" pitchFamily="66" charset="0"/>
              </a:rPr>
              <a:t>“What would you sacrifice!” </a:t>
            </a:r>
            <a:endParaRPr lang="en-GB" sz="4400" dirty="0">
              <a:latin typeface="Ink Free" panose="03080402000500000000" pitchFamily="66" charset="0"/>
            </a:endParaRPr>
          </a:p>
          <a:p>
            <a:endParaRPr lang="en-GB" sz="4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24421" y="1711246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Activity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90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3754308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latin typeface="Ink Free" panose="03080402000500000000" pitchFamily="66" charset="0"/>
              </a:rPr>
              <a:t>1. Read John 14:15-17</a:t>
            </a:r>
          </a:p>
          <a:p>
            <a:pPr algn="l"/>
            <a:r>
              <a:rPr lang="en-GB" sz="3600" b="1" dirty="0">
                <a:latin typeface="Ink Free" panose="03080402000500000000" pitchFamily="66" charset="0"/>
              </a:rPr>
              <a:t>2. What does obedience to Jesus look like? </a:t>
            </a:r>
          </a:p>
          <a:p>
            <a:pPr algn="l"/>
            <a:r>
              <a:rPr lang="en-GB" sz="3600" b="1" dirty="0">
                <a:latin typeface="Ink Free" panose="03080402000500000000" pitchFamily="66" charset="0"/>
              </a:rPr>
              <a:t>3. Who does Jesus promise to send to us as a help and support? </a:t>
            </a:r>
            <a:endParaRPr lang="en-GB" sz="3600" b="1" dirty="0" smtClean="0">
              <a:latin typeface="Ink Free" panose="03080402000500000000" pitchFamily="66" charset="0"/>
            </a:endParaRPr>
          </a:p>
          <a:p>
            <a:pPr algn="l"/>
            <a:r>
              <a:rPr lang="en-GB" sz="3600" b="1" dirty="0" smtClean="0">
                <a:latin typeface="Ink Free" panose="03080402000500000000" pitchFamily="66" charset="0"/>
              </a:rPr>
              <a:t>4. Will it cost you to follow Jesus?</a:t>
            </a:r>
            <a:endParaRPr lang="en-GB" sz="3600" b="1" dirty="0">
              <a:latin typeface="Ink Free" panose="03080402000500000000" pitchFamily="66" charset="0"/>
            </a:endParaRPr>
          </a:p>
          <a:p>
            <a:pPr algn="l"/>
            <a:r>
              <a:rPr lang="en-GB" b="1" dirty="0">
                <a:latin typeface="Ink Free" panose="03080402000500000000" pitchFamily="66" charset="0"/>
              </a:rPr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24421" y="1711246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Activity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34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76" y="2559056"/>
            <a:ext cx="11490588" cy="4298944"/>
          </a:xfrm>
        </p:spPr>
        <p:txBody>
          <a:bodyPr>
            <a:normAutofit fontScale="47500" lnSpcReduction="20000"/>
          </a:bodyPr>
          <a:lstStyle/>
          <a:p>
            <a:r>
              <a:rPr lang="en-GB" sz="7600" b="1" dirty="0" smtClean="0">
                <a:latin typeface="Ink Free" panose="03080402000500000000" pitchFamily="66" charset="0"/>
              </a:rPr>
              <a:t>Is following Jesus </a:t>
            </a:r>
            <a:r>
              <a:rPr lang="en-GB" sz="7600" b="1" dirty="0">
                <a:latin typeface="Ink Free" panose="03080402000500000000" pitchFamily="66" charset="0"/>
              </a:rPr>
              <a:t>worth it</a:t>
            </a:r>
            <a:r>
              <a:rPr lang="en-GB" sz="7600" b="1" dirty="0" smtClean="0">
                <a:latin typeface="Ink Free" panose="03080402000500000000" pitchFamily="66" charset="0"/>
              </a:rPr>
              <a:t>?</a:t>
            </a:r>
          </a:p>
          <a:p>
            <a:endParaRPr lang="en-GB" dirty="0"/>
          </a:p>
          <a:p>
            <a:pPr algn="l"/>
            <a:r>
              <a:rPr lang="en-GB" sz="7600" b="1" dirty="0">
                <a:latin typeface="Ink Free" panose="03080402000500000000" pitchFamily="66" charset="0"/>
              </a:rPr>
              <a:t>Look up the following verses: </a:t>
            </a:r>
            <a:endParaRPr lang="en-GB" sz="7600" dirty="0">
              <a:latin typeface="Ink Free" panose="03080402000500000000" pitchFamily="66" charset="0"/>
            </a:endParaRPr>
          </a:p>
          <a:p>
            <a:pPr algn="l"/>
            <a:r>
              <a:rPr lang="en-GB" sz="7600" b="1" dirty="0">
                <a:latin typeface="Ink Free" panose="03080402000500000000" pitchFamily="66" charset="0"/>
              </a:rPr>
              <a:t>Proverbs3:2    Psalm 119:2-3   1 Kings 2:3   I </a:t>
            </a:r>
            <a:r>
              <a:rPr lang="en-GB" sz="7600" b="1" dirty="0" smtClean="0">
                <a:latin typeface="Ink Free" panose="03080402000500000000" pitchFamily="66" charset="0"/>
              </a:rPr>
              <a:t>John2:17</a:t>
            </a:r>
          </a:p>
          <a:p>
            <a:pPr algn="l"/>
            <a:r>
              <a:rPr lang="en-GB" sz="7600" b="1" dirty="0" smtClean="0">
                <a:latin typeface="Ink Free" panose="03080402000500000000" pitchFamily="66" charset="0"/>
              </a:rPr>
              <a:t> John </a:t>
            </a:r>
            <a:r>
              <a:rPr lang="en-GB" sz="7600" b="1" dirty="0">
                <a:latin typeface="Ink Free" panose="03080402000500000000" pitchFamily="66" charset="0"/>
              </a:rPr>
              <a:t>14:21   James 1:25   Matthew </a:t>
            </a:r>
            <a:r>
              <a:rPr lang="en-GB" sz="7600" b="1" dirty="0" smtClean="0">
                <a:latin typeface="Ink Free" panose="03080402000500000000" pitchFamily="66" charset="0"/>
              </a:rPr>
              <a:t>7:21</a:t>
            </a:r>
          </a:p>
          <a:p>
            <a:pPr algn="l"/>
            <a:endParaRPr lang="en-GB" sz="7600" dirty="0">
              <a:latin typeface="Ink Free" panose="03080402000500000000" pitchFamily="66" charset="0"/>
            </a:endParaRPr>
          </a:p>
          <a:p>
            <a:pPr algn="l"/>
            <a:r>
              <a:rPr lang="en-GB" sz="7600" dirty="0">
                <a:latin typeface="Ink Free" panose="03080402000500000000" pitchFamily="66" charset="0"/>
              </a:rPr>
              <a:t>1. What are the benefits of obedience to God? </a:t>
            </a:r>
          </a:p>
          <a:p>
            <a:pPr algn="l"/>
            <a:r>
              <a:rPr lang="en-GB" sz="7600" dirty="0">
                <a:latin typeface="Ink Free" panose="03080402000500000000" pitchFamily="66" charset="0"/>
              </a:rPr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744755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57631" y="1711246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Activity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3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3972423"/>
          </a:xfrm>
        </p:spPr>
        <p:txBody>
          <a:bodyPr/>
          <a:lstStyle/>
          <a:p>
            <a:r>
              <a:rPr lang="en-GB" sz="4000" b="1" dirty="0">
                <a:latin typeface="Ink Free" panose="03080402000500000000" pitchFamily="66" charset="0"/>
              </a:rPr>
              <a:t>What can I choose to do, that will cost me (a sacrifice of time, effort etc.) that will be obedient to Jesus’ teaching to “love your neighbour.”  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46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167</Words>
  <Application>Microsoft Office PowerPoint</Application>
  <PresentationFormat>Widescreen</PresentationFormat>
  <Paragraphs>42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Ink Free</vt:lpstr>
      <vt:lpstr>Office Theme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6</cp:revision>
  <dcterms:created xsi:type="dcterms:W3CDTF">2025-05-21T08:52:27Z</dcterms:created>
  <dcterms:modified xsi:type="dcterms:W3CDTF">2025-06-04T14:39:03Z</dcterms:modified>
</cp:coreProperties>
</file>