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67" r:id="rId3"/>
    <p:sldId id="268" r:id="rId4"/>
    <p:sldId id="26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Glacial Indifferenc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lacial Indifference Italics" panose="020B0604020202020204" charset="0"/>
      <p:regular r:id="rId31"/>
    </p:embeddedFont>
    <p:embeddedFont>
      <p:font typeface="Glacial Indifference Bold" panose="020B0604020202020204" charset="0"/>
      <p:regular r:id="rId32"/>
    </p:embeddedFont>
    <p:embeddedFont>
      <p:font typeface="TT Coral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7c976lrlek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900"/>
            <a:ext cx="182880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7c976lrle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0" y="457200"/>
            <a:ext cx="16865600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95077" y="2865794"/>
            <a:ext cx="14897846" cy="341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44"/>
              </a:lnSpc>
              <a:spcBef>
                <a:spcPct val="0"/>
              </a:spcBef>
            </a:pPr>
            <a:r>
              <a:rPr lang="en-US" sz="9817" spc="2267" dirty="0">
                <a:solidFill>
                  <a:srgbClr val="000000"/>
                </a:solidFill>
                <a:latin typeface="TT Corals"/>
              </a:rPr>
              <a:t>FORGIVING OURSELVES</a:t>
            </a:r>
          </a:p>
        </p:txBody>
      </p:sp>
    </p:spTree>
    <p:extLst>
      <p:ext uri="{BB962C8B-B14F-4D97-AF65-F5344CB8AC3E}">
        <p14:creationId xmlns:p14="http://schemas.microsoft.com/office/powerpoint/2010/main" val="916194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83864" y="1218565"/>
            <a:ext cx="15212493" cy="392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T Corals"/>
              </a:rPr>
              <a:t>How do people feel when they mess up? </a:t>
            </a:r>
          </a:p>
          <a:p>
            <a:pPr algn="r">
              <a:lnSpc>
                <a:spcPts val="7840"/>
              </a:lnSpc>
              <a:spcBef>
                <a:spcPct val="0"/>
              </a:spcBef>
            </a:pPr>
            <a:endParaRPr lang="en-US" sz="5600">
              <a:solidFill>
                <a:srgbClr val="000000"/>
              </a:solidFill>
              <a:latin typeface="TT Corals"/>
            </a:endParaRPr>
          </a:p>
          <a:p>
            <a:pPr algn="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TT Corals"/>
              </a:rPr>
              <a:t>What are some of the responses we can have to our mistakes?</a:t>
            </a:r>
          </a:p>
        </p:txBody>
      </p:sp>
    </p:spTree>
    <p:extLst>
      <p:ext uri="{BB962C8B-B14F-4D97-AF65-F5344CB8AC3E}">
        <p14:creationId xmlns:p14="http://schemas.microsoft.com/office/powerpoint/2010/main" val="3516190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021903"/>
            <a:ext cx="12958032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TT Corals"/>
              </a:rPr>
              <a:t>What are some helpful things we could do and say to ourselves when we mess up?</a:t>
            </a:r>
          </a:p>
        </p:txBody>
      </p:sp>
    </p:spTree>
    <p:extLst>
      <p:ext uri="{BB962C8B-B14F-4D97-AF65-F5344CB8AC3E}">
        <p14:creationId xmlns:p14="http://schemas.microsoft.com/office/powerpoint/2010/main" val="406543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746" t="-281" r="-914" b="-2437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70233" y="3171825"/>
            <a:ext cx="13347534" cy="205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5"/>
              </a:lnSpc>
            </a:pPr>
            <a:r>
              <a:rPr lang="en-US" sz="7697" spc="1778">
                <a:solidFill>
                  <a:srgbClr val="000000"/>
                </a:solidFill>
                <a:latin typeface="TT Corals"/>
              </a:rPr>
              <a:t>1. EVERYONE MAKES MISTAKES</a:t>
            </a:r>
          </a:p>
        </p:txBody>
      </p:sp>
    </p:spTree>
    <p:extLst>
      <p:ext uri="{BB962C8B-B14F-4D97-AF65-F5344CB8AC3E}">
        <p14:creationId xmlns:p14="http://schemas.microsoft.com/office/powerpoint/2010/main" val="409775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2380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" t="-14508" r="-16038" b="-16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0837" y="3805858"/>
            <a:ext cx="16820736" cy="407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5"/>
              </a:lnSpc>
            </a:pPr>
            <a:r>
              <a:rPr lang="en-US" sz="7697" spc="1778" dirty="0">
                <a:solidFill>
                  <a:srgbClr val="000000"/>
                </a:solidFill>
                <a:latin typeface="TT Corals"/>
              </a:rPr>
              <a:t>2. YOU MAY NEED TO APOLOGISE OR CORRECT YOUR MISTAKE</a:t>
            </a:r>
          </a:p>
          <a:p>
            <a:pPr>
              <a:lnSpc>
                <a:spcPts val="8005"/>
              </a:lnSpc>
            </a:pPr>
            <a:endParaRPr lang="en-US" sz="7697" spc="1778" dirty="0">
              <a:solidFill>
                <a:srgbClr val="000000"/>
              </a:solidFill>
              <a:latin typeface="TT Corals"/>
            </a:endParaRPr>
          </a:p>
        </p:txBody>
      </p:sp>
    </p:spTree>
    <p:extLst>
      <p:ext uri="{BB962C8B-B14F-4D97-AF65-F5344CB8AC3E}">
        <p14:creationId xmlns:p14="http://schemas.microsoft.com/office/powerpoint/2010/main" val="13987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091" t="-6473" r="-2691" b="-343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48330" y="2081961"/>
            <a:ext cx="15389034" cy="3061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5"/>
              </a:lnSpc>
            </a:pPr>
            <a:r>
              <a:rPr lang="en-US" sz="7697" spc="1778">
                <a:solidFill>
                  <a:srgbClr val="000000"/>
                </a:solidFill>
                <a:latin typeface="TT Corals"/>
              </a:rPr>
              <a:t>3. TALK TO SOMEONE ABOUT YOUR MISTAKE</a:t>
            </a:r>
          </a:p>
          <a:p>
            <a:pPr algn="ctr">
              <a:lnSpc>
                <a:spcPts val="8005"/>
              </a:lnSpc>
            </a:pPr>
            <a:endParaRPr lang="en-US" sz="7697" spc="1778">
              <a:solidFill>
                <a:srgbClr val="000000"/>
              </a:solidFill>
              <a:latin typeface="TT Corals"/>
            </a:endParaRPr>
          </a:p>
        </p:txBody>
      </p:sp>
    </p:spTree>
    <p:extLst>
      <p:ext uri="{BB962C8B-B14F-4D97-AF65-F5344CB8AC3E}">
        <p14:creationId xmlns:p14="http://schemas.microsoft.com/office/powerpoint/2010/main" val="85004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11766" y="2531078"/>
            <a:ext cx="13347534" cy="60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005"/>
              </a:lnSpc>
            </a:pPr>
            <a:r>
              <a:rPr lang="en-US" sz="7697" spc="1778">
                <a:solidFill>
                  <a:srgbClr val="000000"/>
                </a:solidFill>
                <a:latin typeface="TT Corals"/>
              </a:rPr>
              <a:t>4. TRY TO AVOID MAKING YOURSELF </a:t>
            </a:r>
          </a:p>
          <a:p>
            <a:pPr algn="r">
              <a:lnSpc>
                <a:spcPts val="8005"/>
              </a:lnSpc>
            </a:pPr>
            <a:r>
              <a:rPr lang="en-US" sz="7697" spc="1778">
                <a:solidFill>
                  <a:srgbClr val="000000"/>
                </a:solidFill>
                <a:latin typeface="TT Corals"/>
              </a:rPr>
              <a:t>feel better in ways that are </a:t>
            </a:r>
          </a:p>
          <a:p>
            <a:pPr algn="r">
              <a:lnSpc>
                <a:spcPts val="8005"/>
              </a:lnSpc>
            </a:pPr>
            <a:r>
              <a:rPr lang="en-US" sz="7697" spc="1778">
                <a:solidFill>
                  <a:srgbClr val="000000"/>
                </a:solidFill>
                <a:latin typeface="TT Corals"/>
              </a:rPr>
              <a:t>not helpful</a:t>
            </a:r>
          </a:p>
          <a:p>
            <a:pPr algn="r">
              <a:lnSpc>
                <a:spcPts val="8005"/>
              </a:lnSpc>
            </a:pPr>
            <a:endParaRPr lang="en-US" sz="7697" spc="1778">
              <a:solidFill>
                <a:srgbClr val="000000"/>
              </a:solidFill>
              <a:latin typeface="TT Corals"/>
            </a:endParaRPr>
          </a:p>
        </p:txBody>
      </p:sp>
    </p:spTree>
    <p:extLst>
      <p:ext uri="{BB962C8B-B14F-4D97-AF65-F5344CB8AC3E}">
        <p14:creationId xmlns:p14="http://schemas.microsoft.com/office/powerpoint/2010/main" val="96807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4" r="-11619" b="-1077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9338" y="813163"/>
            <a:ext cx="13331462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5"/>
              </a:lnSpc>
              <a:spcBef>
                <a:spcPct val="0"/>
              </a:spcBef>
            </a:pPr>
            <a:r>
              <a:rPr lang="en-US" sz="7697" spc="1778" dirty="0">
                <a:solidFill>
                  <a:srgbClr val="000000"/>
                </a:solidFill>
                <a:latin typeface="TT Corals"/>
              </a:rPr>
              <a:t>5. LIVE OUT YOUR FORGIVENESS BY </a:t>
            </a:r>
          </a:p>
          <a:p>
            <a:pPr>
              <a:lnSpc>
                <a:spcPts val="8005"/>
              </a:lnSpc>
              <a:spcBef>
                <a:spcPct val="0"/>
              </a:spcBef>
            </a:pPr>
            <a:r>
              <a:rPr lang="en-US" sz="7697" spc="1778" dirty="0">
                <a:solidFill>
                  <a:srgbClr val="000000"/>
                </a:solidFill>
                <a:latin typeface="TT Corals"/>
              </a:rPr>
              <a:t>PUTTING THE SITUATION BEHIND </a:t>
            </a:r>
          </a:p>
          <a:p>
            <a:pPr>
              <a:lnSpc>
                <a:spcPts val="8005"/>
              </a:lnSpc>
              <a:spcBef>
                <a:spcPct val="0"/>
              </a:spcBef>
            </a:pPr>
            <a:r>
              <a:rPr lang="en-US" sz="7697" spc="1778" dirty="0">
                <a:solidFill>
                  <a:srgbClr val="000000"/>
                </a:solidFill>
                <a:latin typeface="TT Corals"/>
              </a:rPr>
              <a:t>YOU AND GETTING ON WITH LIFE.</a:t>
            </a:r>
          </a:p>
        </p:txBody>
      </p:sp>
    </p:spTree>
    <p:extLst>
      <p:ext uri="{BB962C8B-B14F-4D97-AF65-F5344CB8AC3E}">
        <p14:creationId xmlns:p14="http://schemas.microsoft.com/office/powerpoint/2010/main" val="2927477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800" y="342900"/>
            <a:ext cx="17530239" cy="618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52"/>
              </a:lnSpc>
            </a:pPr>
            <a:r>
              <a:rPr lang="en-US" sz="6300" spc="1455" dirty="0">
                <a:solidFill>
                  <a:srgbClr val="000000"/>
                </a:solidFill>
                <a:latin typeface="TT Corals"/>
              </a:rPr>
              <a:t>Jeremiah 31:34 MSG</a:t>
            </a:r>
          </a:p>
          <a:p>
            <a:pPr algn="just">
              <a:lnSpc>
                <a:spcPts val="6552"/>
              </a:lnSpc>
            </a:pPr>
            <a:endParaRPr lang="en-US" sz="6300" spc="1455" dirty="0">
              <a:solidFill>
                <a:srgbClr val="000000"/>
              </a:solidFill>
              <a:latin typeface="TT Corals"/>
            </a:endParaRPr>
          </a:p>
          <a:p>
            <a:pPr algn="just">
              <a:lnSpc>
                <a:spcPts val="6552"/>
              </a:lnSpc>
            </a:pPr>
            <a:r>
              <a:rPr lang="en-US" sz="6300" spc="447" dirty="0">
                <a:solidFill>
                  <a:srgbClr val="000000"/>
                </a:solidFill>
                <a:latin typeface="TT Corals"/>
              </a:rPr>
              <a:t>[God says] </a:t>
            </a:r>
          </a:p>
          <a:p>
            <a:pPr algn="just">
              <a:lnSpc>
                <a:spcPts val="9567"/>
              </a:lnSpc>
            </a:pPr>
            <a:r>
              <a:rPr lang="en-US" sz="9199" spc="653" dirty="0">
                <a:solidFill>
                  <a:srgbClr val="000000"/>
                </a:solidFill>
                <a:latin typeface="TT Corals"/>
              </a:rPr>
              <a:t>“...I’LL WIPE THE SLATE CLEAN FOR EACH OF THEM.</a:t>
            </a:r>
          </a:p>
          <a:p>
            <a:pPr algn="just">
              <a:lnSpc>
                <a:spcPts val="9567"/>
              </a:lnSpc>
            </a:pPr>
            <a:r>
              <a:rPr lang="en-US" sz="9199" spc="183" dirty="0">
                <a:solidFill>
                  <a:srgbClr val="000000"/>
                </a:solidFill>
                <a:latin typeface="TT Corals"/>
              </a:rPr>
              <a:t>I’LL FORGET THEY EVER SINNED!”</a:t>
            </a:r>
          </a:p>
        </p:txBody>
      </p:sp>
    </p:spTree>
    <p:extLst>
      <p:ext uri="{BB962C8B-B14F-4D97-AF65-F5344CB8AC3E}">
        <p14:creationId xmlns:p14="http://schemas.microsoft.com/office/powerpoint/2010/main" val="17902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180"/>
            <a:ext cx="18262791" cy="10272820"/>
          </a:xfrm>
          <a:custGeom>
            <a:avLst/>
            <a:gdLst/>
            <a:ahLst/>
            <a:cxnLst/>
            <a:rect l="l" t="t" r="r" b="b"/>
            <a:pathLst>
              <a:path w="18262791" h="10272820">
                <a:moveTo>
                  <a:pt x="0" y="0"/>
                </a:moveTo>
                <a:lnTo>
                  <a:pt x="18262791" y="0"/>
                </a:lnTo>
                <a:lnTo>
                  <a:pt x="18262791" y="10272820"/>
                </a:lnTo>
                <a:lnTo>
                  <a:pt x="0" y="10272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362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33437" y="1960882"/>
            <a:ext cx="9968227" cy="419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dirty="0">
                <a:solidFill>
                  <a:srgbClr val="000000"/>
                </a:solidFill>
              </a:rPr>
              <a:t>Why do people find it hard to forgive or not seek revenge?</a:t>
            </a:r>
          </a:p>
          <a:p>
            <a:pPr algn="ctr">
              <a:lnSpc>
                <a:spcPts val="8260"/>
              </a:lnSpc>
            </a:pPr>
            <a:endParaRPr lang="en-US" sz="5900" dirty="0">
              <a:solidFill>
                <a:srgbClr val="000000"/>
              </a:solidFill>
            </a:endParaRPr>
          </a:p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 dirty="0">
                <a:solidFill>
                  <a:srgbClr val="000000"/>
                </a:solidFill>
              </a:rPr>
              <a:t>What stops us from doing it? </a:t>
            </a:r>
          </a:p>
        </p:txBody>
      </p:sp>
    </p:spTree>
    <p:extLst>
      <p:ext uri="{BB962C8B-B14F-4D97-AF65-F5344CB8AC3E}">
        <p14:creationId xmlns:p14="http://schemas.microsoft.com/office/powerpoint/2010/main" val="60657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755" y="555055"/>
            <a:ext cx="11674219" cy="9222633"/>
          </a:xfrm>
          <a:custGeom>
            <a:avLst/>
            <a:gdLst/>
            <a:ahLst/>
            <a:cxnLst/>
            <a:rect l="l" t="t" r="r" b="b"/>
            <a:pathLst>
              <a:path w="11674219" h="9222633">
                <a:moveTo>
                  <a:pt x="0" y="0"/>
                </a:moveTo>
                <a:lnTo>
                  <a:pt x="11674220" y="0"/>
                </a:lnTo>
                <a:lnTo>
                  <a:pt x="11674220" y="9222634"/>
                </a:lnTo>
                <a:lnTo>
                  <a:pt x="0" y="9222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77007" y="1980895"/>
            <a:ext cx="10753351" cy="667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2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689"/>
              </a:lnSpc>
            </a:pPr>
            <a:r>
              <a:rPr lang="en-US" sz="5080">
                <a:solidFill>
                  <a:srgbClr val="322D89"/>
                </a:solidFill>
                <a:latin typeface="Glacial Indifference"/>
              </a:rPr>
              <a:t>We, though, are going to love—love and be loved. First we were loved, now we love. He [God] loved us first...</a:t>
            </a:r>
          </a:p>
          <a:p>
            <a:pPr algn="ctr">
              <a:lnSpc>
                <a:spcPts val="3561"/>
              </a:lnSpc>
            </a:pPr>
            <a:endParaRPr lang="en-US" sz="5080">
              <a:solidFill>
                <a:srgbClr val="322D89"/>
              </a:solidFill>
              <a:latin typeface="Glacial Indifference"/>
            </a:endParaRPr>
          </a:p>
          <a:p>
            <a:pPr algn="ctr">
              <a:lnSpc>
                <a:spcPts val="5689"/>
              </a:lnSpc>
            </a:pPr>
            <a:r>
              <a:rPr lang="en-US" sz="5080">
                <a:solidFill>
                  <a:srgbClr val="322D89"/>
                </a:solidFill>
                <a:latin typeface="Glacial Indifference"/>
              </a:rPr>
              <a:t>...The command we have from Christ is blunt: Loving God includes loving people. You’ve got to love both.</a:t>
            </a:r>
          </a:p>
          <a:p>
            <a:pPr algn="ctr">
              <a:lnSpc>
                <a:spcPts val="2105"/>
              </a:lnSpc>
            </a:pPr>
            <a:endParaRPr lang="en-US" sz="5080">
              <a:solidFill>
                <a:srgbClr val="322D89"/>
              </a:solidFill>
              <a:latin typeface="Glacial Indifference"/>
            </a:endParaRPr>
          </a:p>
          <a:p>
            <a:pPr algn="ctr">
              <a:lnSpc>
                <a:spcPts val="5689"/>
              </a:lnSpc>
              <a:spcBef>
                <a:spcPct val="0"/>
              </a:spcBef>
            </a:pPr>
            <a:r>
              <a:rPr lang="en-US" sz="5080">
                <a:solidFill>
                  <a:srgbClr val="322D89"/>
                </a:solidFill>
                <a:latin typeface="Glacial Indifference Italics"/>
              </a:rPr>
              <a:t>1 John 4:19-21 The Message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73210" y="3307398"/>
            <a:ext cx="5376173" cy="373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4"/>
              </a:lnSpc>
            </a:pPr>
            <a:r>
              <a:rPr lang="en-US" sz="5499">
                <a:solidFill>
                  <a:srgbClr val="322D89"/>
                </a:solidFill>
                <a:latin typeface="Glacial Indifference Bold"/>
              </a:rPr>
              <a:t>Do you think this Bible passage suggests anything about forgiveness?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209</Words>
  <Application>Microsoft Office PowerPoint</Application>
  <PresentationFormat>Custom</PresentationFormat>
  <Paragraphs>29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Glacial Indifference</vt:lpstr>
      <vt:lpstr>Calibri</vt:lpstr>
      <vt:lpstr>Glacial Indifference Italics</vt:lpstr>
      <vt:lpstr>Glacial Indifference Bold</vt:lpstr>
      <vt:lpstr>Arial</vt:lpstr>
      <vt:lpstr>TT Corals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Forgiveness is/isn’t 10:10 Forgiveness</dc:title>
  <dc:creator>Emily Jenkins</dc:creator>
  <cp:lastModifiedBy>Emily Jenkins</cp:lastModifiedBy>
  <cp:revision>5</cp:revision>
  <dcterms:created xsi:type="dcterms:W3CDTF">2006-08-16T00:00:00Z</dcterms:created>
  <dcterms:modified xsi:type="dcterms:W3CDTF">2026-06-03T09:15:39Z</dcterms:modified>
  <dc:identifier>DAF_NI0cF-w</dc:identifier>
</cp:coreProperties>
</file>