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7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Barriecito" panose="020B0604020202020204" charset="0"/>
      <p:regular r:id="rId14"/>
    </p:embeddedFont>
    <p:embeddedFont>
      <p:font typeface="Lovelo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LzdQteted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3787" y="2328616"/>
            <a:ext cx="16800426" cy="1680042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17027" y="5248275"/>
            <a:ext cx="11170658" cy="111706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23221" y="6944754"/>
            <a:ext cx="7241559" cy="72415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9F2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045635" y="8151365"/>
            <a:ext cx="2196731" cy="1669516"/>
          </a:xfrm>
          <a:custGeom>
            <a:avLst/>
            <a:gdLst/>
            <a:ahLst/>
            <a:cxnLst/>
            <a:rect l="l" t="t" r="r" b="b"/>
            <a:pathLst>
              <a:path w="2196731" h="1669516">
                <a:moveTo>
                  <a:pt x="0" y="0"/>
                </a:moveTo>
                <a:lnTo>
                  <a:pt x="2196730" y="0"/>
                </a:lnTo>
                <a:lnTo>
                  <a:pt x="2196730" y="1669516"/>
                </a:lnTo>
                <a:lnTo>
                  <a:pt x="0" y="1669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947962" y="2776692"/>
            <a:ext cx="8392076" cy="328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91"/>
              </a:lnSpc>
            </a:pPr>
            <a:r>
              <a:rPr lang="en-US" sz="13422">
                <a:solidFill>
                  <a:srgbClr val="FFFFFF"/>
                </a:solidFill>
                <a:latin typeface="Lovelo"/>
              </a:rPr>
              <a:t>kindness</a:t>
            </a:r>
          </a:p>
        </p:txBody>
      </p:sp>
      <p:grpSp>
        <p:nvGrpSpPr>
          <p:cNvPr id="13" name="Group 13"/>
          <p:cNvGrpSpPr/>
          <p:nvPr/>
        </p:nvGrpSpPr>
        <p:grpSpPr>
          <a:xfrm rot="2700000">
            <a:off x="166473" y="2829513"/>
            <a:ext cx="3086100" cy="1049487"/>
            <a:chOff x="0" y="0"/>
            <a:chExt cx="812800" cy="2764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3740210">
            <a:off x="3523866" y="589681"/>
            <a:ext cx="3086100" cy="1049487"/>
            <a:chOff x="0" y="0"/>
            <a:chExt cx="812800" cy="27640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5337346">
            <a:off x="7600950" y="-233435"/>
            <a:ext cx="3086100" cy="1049487"/>
            <a:chOff x="0" y="0"/>
            <a:chExt cx="812800" cy="2764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6530841">
            <a:off x="11815815" y="685423"/>
            <a:ext cx="3086100" cy="1049487"/>
            <a:chOff x="0" y="0"/>
            <a:chExt cx="812800" cy="27640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852359">
            <a:off x="15056010" y="2781480"/>
            <a:ext cx="3086100" cy="1049487"/>
            <a:chOff x="0" y="0"/>
            <a:chExt cx="812800" cy="27640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9544499">
            <a:off x="17026158" y="5808477"/>
            <a:ext cx="3086100" cy="1049487"/>
            <a:chOff x="0" y="0"/>
            <a:chExt cx="812800" cy="27640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1621933">
            <a:off x="-1775041" y="5690513"/>
            <a:ext cx="3086100" cy="1049487"/>
            <a:chOff x="0" y="0"/>
            <a:chExt cx="812800" cy="27640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10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76110" y="2328616"/>
            <a:ext cx="16800426" cy="1680042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17027" y="5248275"/>
            <a:ext cx="11170658" cy="111706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>
                <a:alpha val="1882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23221" y="6944754"/>
            <a:ext cx="7241559" cy="72415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9F2A">
                <a:alpha val="1882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045635" y="8151365"/>
            <a:ext cx="2196731" cy="1669516"/>
          </a:xfrm>
          <a:custGeom>
            <a:avLst/>
            <a:gdLst/>
            <a:ahLst/>
            <a:cxnLst/>
            <a:rect l="l" t="t" r="r" b="b"/>
            <a:pathLst>
              <a:path w="2196731" h="1669516">
                <a:moveTo>
                  <a:pt x="0" y="0"/>
                </a:moveTo>
                <a:lnTo>
                  <a:pt x="2196730" y="0"/>
                </a:lnTo>
                <a:lnTo>
                  <a:pt x="2196730" y="1669516"/>
                </a:lnTo>
                <a:lnTo>
                  <a:pt x="0" y="1669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2700000">
            <a:off x="611826" y="2829513"/>
            <a:ext cx="3086100" cy="1049487"/>
            <a:chOff x="0" y="0"/>
            <a:chExt cx="812800" cy="2764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3740210">
            <a:off x="3523866" y="589681"/>
            <a:ext cx="3086100" cy="1049487"/>
            <a:chOff x="0" y="0"/>
            <a:chExt cx="812800" cy="2764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337346">
            <a:off x="7600950" y="-233435"/>
            <a:ext cx="3086100" cy="1049487"/>
            <a:chOff x="0" y="0"/>
            <a:chExt cx="812800" cy="2764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6530841">
            <a:off x="11815815" y="685423"/>
            <a:ext cx="3086100" cy="1049487"/>
            <a:chOff x="0" y="0"/>
            <a:chExt cx="812800" cy="2764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7852359">
            <a:off x="15056010" y="2781480"/>
            <a:ext cx="3086100" cy="1049487"/>
            <a:chOff x="0" y="0"/>
            <a:chExt cx="812800" cy="2764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9544499">
            <a:off x="17026158" y="5808477"/>
            <a:ext cx="3086100" cy="1049487"/>
            <a:chOff x="0" y="0"/>
            <a:chExt cx="812800" cy="2764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1621933">
            <a:off x="-1775041" y="5690513"/>
            <a:ext cx="3086100" cy="1049487"/>
            <a:chOff x="0" y="0"/>
            <a:chExt cx="812800" cy="27640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2376110" y="1796041"/>
            <a:ext cx="5504286" cy="4883803"/>
          </a:xfrm>
          <a:custGeom>
            <a:avLst/>
            <a:gdLst/>
            <a:ahLst/>
            <a:cxnLst/>
            <a:rect l="l" t="t" r="r" b="b"/>
            <a:pathLst>
              <a:path w="5504286" h="4883803">
                <a:moveTo>
                  <a:pt x="0" y="0"/>
                </a:moveTo>
                <a:lnTo>
                  <a:pt x="5504286" y="0"/>
                </a:lnTo>
                <a:lnTo>
                  <a:pt x="5504286" y="4883803"/>
                </a:lnTo>
                <a:lnTo>
                  <a:pt x="0" y="4883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4885567" y="-155977"/>
            <a:ext cx="8633579" cy="199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8"/>
              </a:lnSpc>
              <a:spcBef>
                <a:spcPct val="0"/>
              </a:spcBef>
            </a:pPr>
            <a:r>
              <a:rPr lang="en-US" sz="11648">
                <a:solidFill>
                  <a:srgbClr val="03A4AA"/>
                </a:solidFill>
                <a:latin typeface="Barriecito"/>
              </a:rPr>
              <a:t>Kindness is... </a:t>
            </a:r>
          </a:p>
        </p:txBody>
      </p:sp>
      <p:sp>
        <p:nvSpPr>
          <p:cNvPr id="35" name="Freeform 35"/>
          <p:cNvSpPr/>
          <p:nvPr/>
        </p:nvSpPr>
        <p:spPr>
          <a:xfrm>
            <a:off x="2376110" y="7013219"/>
            <a:ext cx="5504286" cy="2957731"/>
          </a:xfrm>
          <a:custGeom>
            <a:avLst/>
            <a:gdLst/>
            <a:ahLst/>
            <a:cxnLst/>
            <a:rect l="l" t="t" r="r" b="b"/>
            <a:pathLst>
              <a:path w="5504286" h="2957731">
                <a:moveTo>
                  <a:pt x="0" y="0"/>
                </a:moveTo>
                <a:lnTo>
                  <a:pt x="5504286" y="0"/>
                </a:lnTo>
                <a:lnTo>
                  <a:pt x="5504286" y="2957730"/>
                </a:lnTo>
                <a:lnTo>
                  <a:pt x="0" y="2957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65119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9696777" y="1796041"/>
            <a:ext cx="5504286" cy="4883803"/>
          </a:xfrm>
          <a:custGeom>
            <a:avLst/>
            <a:gdLst/>
            <a:ahLst/>
            <a:cxnLst/>
            <a:rect l="l" t="t" r="r" b="b"/>
            <a:pathLst>
              <a:path w="5504286" h="4883803">
                <a:moveTo>
                  <a:pt x="0" y="0"/>
                </a:moveTo>
                <a:lnTo>
                  <a:pt x="5504286" y="0"/>
                </a:lnTo>
                <a:lnTo>
                  <a:pt x="5504286" y="4883803"/>
                </a:lnTo>
                <a:lnTo>
                  <a:pt x="0" y="4883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9696777" y="7013219"/>
            <a:ext cx="5504286" cy="2957731"/>
          </a:xfrm>
          <a:custGeom>
            <a:avLst/>
            <a:gdLst/>
            <a:ahLst/>
            <a:cxnLst/>
            <a:rect l="l" t="t" r="r" b="b"/>
            <a:pathLst>
              <a:path w="5504286" h="2957731">
                <a:moveTo>
                  <a:pt x="0" y="0"/>
                </a:moveTo>
                <a:lnTo>
                  <a:pt x="5504286" y="0"/>
                </a:lnTo>
                <a:lnTo>
                  <a:pt x="5504286" y="2957730"/>
                </a:lnTo>
                <a:lnTo>
                  <a:pt x="0" y="2957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65119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509460" y="1843666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3"/>
                </a:lnTo>
                <a:lnTo>
                  <a:pt x="0" y="72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3746186" y="1748416"/>
            <a:ext cx="1973827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Good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746186" y="2744749"/>
            <a:ext cx="1530991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Aid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746186" y="3899467"/>
            <a:ext cx="2308778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Happy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746186" y="4857969"/>
            <a:ext cx="1973827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Help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746186" y="5840373"/>
            <a:ext cx="1473424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Life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746186" y="6999859"/>
            <a:ext cx="1777035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Trust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746186" y="7953629"/>
            <a:ext cx="1747091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Love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746186" y="9107424"/>
            <a:ext cx="2501887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Charity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143221" y="1771929"/>
            <a:ext cx="2569032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Volunteer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143221" y="2744749"/>
            <a:ext cx="2547871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Affection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143221" y="3885149"/>
            <a:ext cx="2157422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Share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143221" y="4857969"/>
            <a:ext cx="2614697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Friendly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143221" y="5840373"/>
            <a:ext cx="19253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Giving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143221" y="6967449"/>
            <a:ext cx="1983581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Nice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143221" y="7940269"/>
            <a:ext cx="3416411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Compassion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43221" y="9084539"/>
            <a:ext cx="2375925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513B87"/>
                </a:solidFill>
                <a:latin typeface="Barriecito"/>
              </a:rPr>
              <a:t>Support</a:t>
            </a:r>
          </a:p>
        </p:txBody>
      </p:sp>
      <p:sp>
        <p:nvSpPr>
          <p:cNvPr id="55" name="Freeform 55"/>
          <p:cNvSpPr/>
          <p:nvPr/>
        </p:nvSpPr>
        <p:spPr>
          <a:xfrm>
            <a:off x="2509460" y="2794071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3"/>
                </a:lnTo>
                <a:lnTo>
                  <a:pt x="0" y="72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2509460" y="3876205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4"/>
                </a:lnTo>
                <a:lnTo>
                  <a:pt x="0" y="723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2509460" y="4903645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3"/>
                </a:lnTo>
                <a:lnTo>
                  <a:pt x="0" y="72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2509460" y="5958432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3"/>
                </a:lnTo>
                <a:lnTo>
                  <a:pt x="0" y="72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509460" y="7062699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4"/>
                </a:lnTo>
                <a:lnTo>
                  <a:pt x="0" y="723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2509460" y="7871898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3"/>
                </a:lnTo>
                <a:lnTo>
                  <a:pt x="0" y="72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2509460" y="9133860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4"/>
                </a:lnTo>
                <a:lnTo>
                  <a:pt x="0" y="723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9868227" y="1796041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3"/>
                </a:lnTo>
                <a:lnTo>
                  <a:pt x="0" y="72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9885893" y="2724717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30" y="0"/>
                </a:lnTo>
                <a:lnTo>
                  <a:pt x="890430" y="723473"/>
                </a:lnTo>
                <a:lnTo>
                  <a:pt x="0" y="72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9915116" y="3876205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4"/>
                </a:lnTo>
                <a:lnTo>
                  <a:pt x="0" y="723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9868227" y="4907290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4"/>
                </a:lnTo>
                <a:lnTo>
                  <a:pt x="0" y="723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868227" y="5889695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4"/>
                </a:lnTo>
                <a:lnTo>
                  <a:pt x="0" y="7234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9915116" y="6984644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3"/>
                </a:lnTo>
                <a:lnTo>
                  <a:pt x="0" y="72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9915116" y="7871898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3"/>
                </a:lnTo>
                <a:lnTo>
                  <a:pt x="0" y="72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9797151" y="9156825"/>
            <a:ext cx="890429" cy="723474"/>
          </a:xfrm>
          <a:custGeom>
            <a:avLst/>
            <a:gdLst/>
            <a:ahLst/>
            <a:cxnLst/>
            <a:rect l="l" t="t" r="r" b="b"/>
            <a:pathLst>
              <a:path w="890429" h="723474">
                <a:moveTo>
                  <a:pt x="0" y="0"/>
                </a:moveTo>
                <a:lnTo>
                  <a:pt x="890429" y="0"/>
                </a:lnTo>
                <a:lnTo>
                  <a:pt x="890429" y="723473"/>
                </a:lnTo>
                <a:lnTo>
                  <a:pt x="0" y="723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993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76110" y="2328616"/>
            <a:ext cx="16800426" cy="1680042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17027" y="5248275"/>
            <a:ext cx="11170658" cy="111706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>
                <a:alpha val="1882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23221" y="6944754"/>
            <a:ext cx="7241559" cy="72415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9F2A">
                <a:alpha val="1882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045635" y="8151365"/>
            <a:ext cx="2196731" cy="1669516"/>
          </a:xfrm>
          <a:custGeom>
            <a:avLst/>
            <a:gdLst/>
            <a:ahLst/>
            <a:cxnLst/>
            <a:rect l="l" t="t" r="r" b="b"/>
            <a:pathLst>
              <a:path w="2196731" h="1669516">
                <a:moveTo>
                  <a:pt x="0" y="0"/>
                </a:moveTo>
                <a:lnTo>
                  <a:pt x="2196730" y="0"/>
                </a:lnTo>
                <a:lnTo>
                  <a:pt x="2196730" y="1669516"/>
                </a:lnTo>
                <a:lnTo>
                  <a:pt x="0" y="1669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2700000">
            <a:off x="611826" y="2829513"/>
            <a:ext cx="3086100" cy="1049487"/>
            <a:chOff x="0" y="0"/>
            <a:chExt cx="812800" cy="2764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3740210">
            <a:off x="3523866" y="589681"/>
            <a:ext cx="3086100" cy="1049487"/>
            <a:chOff x="0" y="0"/>
            <a:chExt cx="812800" cy="2764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337346">
            <a:off x="7600950" y="-233435"/>
            <a:ext cx="3086100" cy="1049487"/>
            <a:chOff x="0" y="0"/>
            <a:chExt cx="812800" cy="2764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6530841">
            <a:off x="11815815" y="685423"/>
            <a:ext cx="3086100" cy="1049487"/>
            <a:chOff x="0" y="0"/>
            <a:chExt cx="812800" cy="2764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7852359">
            <a:off x="15056010" y="2781480"/>
            <a:ext cx="3086100" cy="1049487"/>
            <a:chOff x="0" y="0"/>
            <a:chExt cx="812800" cy="2764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9544499">
            <a:off x="17026158" y="5808477"/>
            <a:ext cx="3086100" cy="1049487"/>
            <a:chOff x="0" y="0"/>
            <a:chExt cx="812800" cy="2764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1621933">
            <a:off x="-1775041" y="5690513"/>
            <a:ext cx="3086100" cy="1049487"/>
            <a:chOff x="0" y="0"/>
            <a:chExt cx="812800" cy="27640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5558975" y="62709"/>
            <a:ext cx="7286762" cy="199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8"/>
              </a:lnSpc>
              <a:spcBef>
                <a:spcPct val="0"/>
              </a:spcBef>
            </a:pPr>
            <a:r>
              <a:rPr lang="en-US" sz="11648">
                <a:solidFill>
                  <a:srgbClr val="03A4AA"/>
                </a:solidFill>
                <a:latin typeface="Barriecito"/>
              </a:rPr>
              <a:t>Kindness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32569" y="2637957"/>
            <a:ext cx="7361769" cy="65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9"/>
              </a:lnSpc>
              <a:spcBef>
                <a:spcPct val="0"/>
              </a:spcBef>
            </a:pPr>
            <a:r>
              <a:rPr lang="en-US" sz="4142">
                <a:solidFill>
                  <a:srgbClr val="513B87"/>
                </a:solidFill>
                <a:latin typeface="Barriecito"/>
              </a:rPr>
              <a:t>When we say nice words or </a:t>
            </a:r>
          </a:p>
          <a:p>
            <a:pPr algn="l">
              <a:lnSpc>
                <a:spcPts val="5799"/>
              </a:lnSpc>
              <a:spcBef>
                <a:spcPct val="0"/>
              </a:spcBef>
            </a:pPr>
            <a:r>
              <a:rPr lang="en-US" sz="4142">
                <a:solidFill>
                  <a:srgbClr val="513B87"/>
                </a:solidFill>
                <a:latin typeface="Barriecito"/>
              </a:rPr>
              <a:t>comments to others that affirm </a:t>
            </a:r>
          </a:p>
          <a:p>
            <a:pPr algn="l">
              <a:lnSpc>
                <a:spcPts val="5799"/>
              </a:lnSpc>
              <a:spcBef>
                <a:spcPct val="0"/>
              </a:spcBef>
            </a:pPr>
            <a:r>
              <a:rPr lang="en-US" sz="4142">
                <a:solidFill>
                  <a:srgbClr val="513B87"/>
                </a:solidFill>
                <a:latin typeface="Barriecito"/>
              </a:rPr>
              <a:t>or encourage them.  </a:t>
            </a:r>
          </a:p>
          <a:p>
            <a:pPr algn="l">
              <a:lnSpc>
                <a:spcPts val="5799"/>
              </a:lnSpc>
              <a:spcBef>
                <a:spcPct val="0"/>
              </a:spcBef>
            </a:pPr>
            <a:endParaRPr lang="en-US" sz="4142">
              <a:solidFill>
                <a:srgbClr val="513B87"/>
              </a:solidFill>
              <a:latin typeface="Barriecito"/>
            </a:endParaRPr>
          </a:p>
          <a:p>
            <a:pPr algn="l">
              <a:lnSpc>
                <a:spcPts val="5799"/>
              </a:lnSpc>
              <a:spcBef>
                <a:spcPct val="0"/>
              </a:spcBef>
            </a:pPr>
            <a:r>
              <a:rPr lang="en-US" sz="4142">
                <a:solidFill>
                  <a:srgbClr val="513B87"/>
                </a:solidFill>
                <a:latin typeface="Barriecito"/>
              </a:rPr>
              <a:t>Including others and inviting </a:t>
            </a:r>
          </a:p>
          <a:p>
            <a:pPr algn="l">
              <a:lnSpc>
                <a:spcPts val="5799"/>
              </a:lnSpc>
              <a:spcBef>
                <a:spcPct val="0"/>
              </a:spcBef>
            </a:pPr>
            <a:r>
              <a:rPr lang="en-US" sz="4142">
                <a:solidFill>
                  <a:srgbClr val="513B87"/>
                </a:solidFill>
                <a:latin typeface="Barriecito"/>
              </a:rPr>
              <a:t>them to join what we are doing.  </a:t>
            </a:r>
          </a:p>
          <a:p>
            <a:pPr algn="l">
              <a:lnSpc>
                <a:spcPts val="5799"/>
              </a:lnSpc>
              <a:spcBef>
                <a:spcPct val="0"/>
              </a:spcBef>
            </a:pPr>
            <a:endParaRPr lang="en-US" sz="4142">
              <a:solidFill>
                <a:srgbClr val="513B87"/>
              </a:solidFill>
              <a:latin typeface="Barriecito"/>
            </a:endParaRPr>
          </a:p>
          <a:p>
            <a:pPr algn="l">
              <a:lnSpc>
                <a:spcPts val="5799"/>
              </a:lnSpc>
              <a:spcBef>
                <a:spcPct val="0"/>
              </a:spcBef>
            </a:pPr>
            <a:r>
              <a:rPr lang="en-US" sz="4142">
                <a:solidFill>
                  <a:srgbClr val="513B87"/>
                </a:solidFill>
                <a:latin typeface="Barriecito"/>
              </a:rPr>
              <a:t>Giving people gifts, big and </a:t>
            </a:r>
          </a:p>
          <a:p>
            <a:pPr algn="l">
              <a:lnSpc>
                <a:spcPts val="5799"/>
              </a:lnSpc>
              <a:spcBef>
                <a:spcPct val="0"/>
              </a:spcBef>
            </a:pPr>
            <a:r>
              <a:rPr lang="en-US" sz="4142">
                <a:solidFill>
                  <a:srgbClr val="513B87"/>
                </a:solidFill>
                <a:latin typeface="Barriecito"/>
              </a:rPr>
              <a:t>small.  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058728" y="3004637"/>
            <a:ext cx="7229272" cy="584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6"/>
              </a:lnSpc>
              <a:spcBef>
                <a:spcPct val="0"/>
              </a:spcBef>
            </a:pPr>
            <a:r>
              <a:rPr lang="en-US" sz="4140">
                <a:solidFill>
                  <a:srgbClr val="513B87"/>
                </a:solidFill>
                <a:latin typeface="Barriecito"/>
              </a:rPr>
              <a:t>Giving up our time </a:t>
            </a:r>
          </a:p>
          <a:p>
            <a:pPr algn="l">
              <a:lnSpc>
                <a:spcPts val="5796"/>
              </a:lnSpc>
              <a:spcBef>
                <a:spcPct val="0"/>
              </a:spcBef>
            </a:pPr>
            <a:r>
              <a:rPr lang="en-US" sz="4140">
                <a:solidFill>
                  <a:srgbClr val="513B87"/>
                </a:solidFill>
                <a:latin typeface="Barriecito"/>
              </a:rPr>
              <a:t>to volunteer somewhere or </a:t>
            </a:r>
          </a:p>
          <a:p>
            <a:pPr algn="l">
              <a:lnSpc>
                <a:spcPts val="5796"/>
              </a:lnSpc>
              <a:spcBef>
                <a:spcPct val="0"/>
              </a:spcBef>
            </a:pPr>
            <a:r>
              <a:rPr lang="en-US" sz="4140">
                <a:solidFill>
                  <a:srgbClr val="513B87"/>
                </a:solidFill>
                <a:latin typeface="Barriecito"/>
              </a:rPr>
              <a:t>help someone out.  </a:t>
            </a:r>
          </a:p>
          <a:p>
            <a:pPr algn="l">
              <a:lnSpc>
                <a:spcPts val="5796"/>
              </a:lnSpc>
              <a:spcBef>
                <a:spcPct val="0"/>
              </a:spcBef>
            </a:pPr>
            <a:endParaRPr lang="en-US" sz="4140">
              <a:solidFill>
                <a:srgbClr val="513B87"/>
              </a:solidFill>
              <a:latin typeface="Barriecito"/>
            </a:endParaRPr>
          </a:p>
          <a:p>
            <a:pPr algn="l">
              <a:lnSpc>
                <a:spcPts val="5796"/>
              </a:lnSpc>
              <a:spcBef>
                <a:spcPct val="0"/>
              </a:spcBef>
            </a:pPr>
            <a:r>
              <a:rPr lang="en-US" sz="4140">
                <a:solidFill>
                  <a:srgbClr val="513B87"/>
                </a:solidFill>
                <a:latin typeface="Barriecito"/>
              </a:rPr>
              <a:t>Choosing to not get involved </a:t>
            </a:r>
          </a:p>
          <a:p>
            <a:pPr algn="l">
              <a:lnSpc>
                <a:spcPts val="5796"/>
              </a:lnSpc>
              <a:spcBef>
                <a:spcPct val="0"/>
              </a:spcBef>
            </a:pPr>
            <a:r>
              <a:rPr lang="en-US" sz="4140">
                <a:solidFill>
                  <a:srgbClr val="513B87"/>
                </a:solidFill>
                <a:latin typeface="Barriecito"/>
              </a:rPr>
              <a:t>in gossip, bullying or hurting </a:t>
            </a:r>
          </a:p>
          <a:p>
            <a:pPr algn="l">
              <a:lnSpc>
                <a:spcPts val="5796"/>
              </a:lnSpc>
              <a:spcBef>
                <a:spcPct val="0"/>
              </a:spcBef>
            </a:pPr>
            <a:r>
              <a:rPr lang="en-US" sz="4140">
                <a:solidFill>
                  <a:srgbClr val="513B87"/>
                </a:solidFill>
                <a:latin typeface="Barriecito"/>
              </a:rPr>
              <a:t>others (even if others around </a:t>
            </a:r>
          </a:p>
          <a:p>
            <a:pPr algn="l">
              <a:lnSpc>
                <a:spcPts val="5796"/>
              </a:lnSpc>
              <a:spcBef>
                <a:spcPct val="0"/>
              </a:spcBef>
            </a:pPr>
            <a:r>
              <a:rPr lang="en-US" sz="4140">
                <a:solidFill>
                  <a:srgbClr val="513B87"/>
                </a:solidFill>
                <a:latin typeface="Barriecito"/>
              </a:rPr>
              <a:t>us are)</a:t>
            </a:r>
          </a:p>
        </p:txBody>
      </p:sp>
    </p:spTree>
    <p:extLst>
      <p:ext uri="{BB962C8B-B14F-4D97-AF65-F5344CB8AC3E}">
        <p14:creationId xmlns:p14="http://schemas.microsoft.com/office/powerpoint/2010/main" val="11068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76110" y="2328616"/>
            <a:ext cx="16800426" cy="1680042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17027" y="5248275"/>
            <a:ext cx="11170658" cy="111706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>
                <a:alpha val="1882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23221" y="6944754"/>
            <a:ext cx="7241559" cy="72415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9F2A">
                <a:alpha val="1882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045635" y="8151365"/>
            <a:ext cx="2196731" cy="1669516"/>
          </a:xfrm>
          <a:custGeom>
            <a:avLst/>
            <a:gdLst/>
            <a:ahLst/>
            <a:cxnLst/>
            <a:rect l="l" t="t" r="r" b="b"/>
            <a:pathLst>
              <a:path w="2196731" h="1669516">
                <a:moveTo>
                  <a:pt x="0" y="0"/>
                </a:moveTo>
                <a:lnTo>
                  <a:pt x="2196730" y="0"/>
                </a:lnTo>
                <a:lnTo>
                  <a:pt x="2196730" y="1669516"/>
                </a:lnTo>
                <a:lnTo>
                  <a:pt x="0" y="1669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2700000">
            <a:off x="611826" y="2829513"/>
            <a:ext cx="3086100" cy="1049487"/>
            <a:chOff x="0" y="0"/>
            <a:chExt cx="812800" cy="2764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3740210">
            <a:off x="3523866" y="589681"/>
            <a:ext cx="3086100" cy="1049487"/>
            <a:chOff x="0" y="0"/>
            <a:chExt cx="812800" cy="2764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337346">
            <a:off x="7600950" y="-233435"/>
            <a:ext cx="3086100" cy="1049487"/>
            <a:chOff x="0" y="0"/>
            <a:chExt cx="812800" cy="2764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6530841">
            <a:off x="11815815" y="685423"/>
            <a:ext cx="3086100" cy="1049487"/>
            <a:chOff x="0" y="0"/>
            <a:chExt cx="812800" cy="2764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7852359">
            <a:off x="15056010" y="2781480"/>
            <a:ext cx="3086100" cy="1049487"/>
            <a:chOff x="0" y="0"/>
            <a:chExt cx="812800" cy="2764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9544499">
            <a:off x="17026158" y="5808477"/>
            <a:ext cx="3086100" cy="1049487"/>
            <a:chOff x="0" y="0"/>
            <a:chExt cx="812800" cy="2764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1621933">
            <a:off x="-1775041" y="5690513"/>
            <a:ext cx="3086100" cy="1049487"/>
            <a:chOff x="0" y="0"/>
            <a:chExt cx="812800" cy="27640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200400" y="96045"/>
            <a:ext cx="11008877" cy="2090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08"/>
              </a:lnSpc>
              <a:spcBef>
                <a:spcPct val="0"/>
              </a:spcBef>
            </a:pPr>
            <a:r>
              <a:rPr lang="en-US" sz="11648" dirty="0">
                <a:solidFill>
                  <a:srgbClr val="513B87"/>
                </a:solidFill>
                <a:latin typeface="Barriecito"/>
              </a:rPr>
              <a:t>Kind or unkind?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8700" y="2185741"/>
            <a:ext cx="8007670" cy="7489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63"/>
              </a:lnSpc>
            </a:pPr>
            <a:endParaRPr dirty="0"/>
          </a:p>
          <a:p>
            <a:pPr algn="l">
              <a:lnSpc>
                <a:spcPts val="7263"/>
              </a:lnSpc>
            </a:pPr>
            <a:r>
              <a:rPr lang="en-US" sz="4842" dirty="0">
                <a:solidFill>
                  <a:srgbClr val="513B87"/>
                </a:solidFill>
                <a:latin typeface="Barriecito"/>
              </a:rPr>
              <a:t>Family </a:t>
            </a:r>
          </a:p>
          <a:p>
            <a:pPr algn="l">
              <a:lnSpc>
                <a:spcPts val="7263"/>
              </a:lnSpc>
            </a:pPr>
            <a:r>
              <a:rPr lang="en-US" sz="4842" dirty="0">
                <a:solidFill>
                  <a:srgbClr val="513B87"/>
                </a:solidFill>
                <a:latin typeface="Barriecito"/>
              </a:rPr>
              <a:t>Friends </a:t>
            </a:r>
          </a:p>
          <a:p>
            <a:pPr algn="l">
              <a:lnSpc>
                <a:spcPts val="7263"/>
              </a:lnSpc>
            </a:pPr>
            <a:r>
              <a:rPr lang="en-US" sz="4842" dirty="0">
                <a:solidFill>
                  <a:srgbClr val="513B87"/>
                </a:solidFill>
                <a:latin typeface="Barriecito"/>
              </a:rPr>
              <a:t>Peer group </a:t>
            </a:r>
          </a:p>
          <a:p>
            <a:pPr algn="l">
              <a:lnSpc>
                <a:spcPts val="7263"/>
              </a:lnSpc>
            </a:pPr>
            <a:r>
              <a:rPr lang="en-US" sz="4842" dirty="0">
                <a:solidFill>
                  <a:srgbClr val="513B87"/>
                </a:solidFill>
                <a:latin typeface="Barriecito"/>
              </a:rPr>
              <a:t>Ourselves </a:t>
            </a:r>
          </a:p>
          <a:p>
            <a:pPr algn="l">
              <a:lnSpc>
                <a:spcPts val="7263"/>
              </a:lnSpc>
            </a:pPr>
            <a:r>
              <a:rPr lang="en-US" sz="4842" dirty="0">
                <a:solidFill>
                  <a:srgbClr val="513B87"/>
                </a:solidFill>
                <a:latin typeface="Barriecito"/>
              </a:rPr>
              <a:t>People in our community </a:t>
            </a:r>
          </a:p>
          <a:p>
            <a:pPr algn="l">
              <a:lnSpc>
                <a:spcPts val="7263"/>
              </a:lnSpc>
            </a:pPr>
            <a:r>
              <a:rPr lang="en-US" sz="4842" dirty="0">
                <a:solidFill>
                  <a:srgbClr val="513B87"/>
                </a:solidFill>
                <a:latin typeface="Barriecito"/>
              </a:rPr>
              <a:t>Enemies/people we don’t like </a:t>
            </a:r>
          </a:p>
          <a:p>
            <a:pPr algn="l">
              <a:lnSpc>
                <a:spcPts val="7263"/>
              </a:lnSpc>
            </a:pPr>
            <a:endParaRPr lang="en-US" sz="4842" dirty="0">
              <a:solidFill>
                <a:srgbClr val="513B87"/>
              </a:solidFill>
              <a:latin typeface="Barriecit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601482" y="2359812"/>
            <a:ext cx="14997578" cy="8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5"/>
              </a:lnSpc>
              <a:spcBef>
                <a:spcPct val="0"/>
              </a:spcBef>
            </a:pPr>
            <a:r>
              <a:rPr lang="en-US" sz="4939" dirty="0">
                <a:solidFill>
                  <a:srgbClr val="03A4AA"/>
                </a:solidFill>
                <a:latin typeface="Barriecito"/>
              </a:rPr>
              <a:t>Who would you find it easiest to be kind to?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981328" y="4024488"/>
            <a:ext cx="7865188" cy="424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59"/>
              </a:lnSpc>
            </a:pPr>
            <a:endParaRPr/>
          </a:p>
          <a:p>
            <a:pPr algn="l">
              <a:lnSpc>
                <a:spcPts val="2952"/>
              </a:lnSpc>
            </a:pPr>
            <a:endParaRPr/>
          </a:p>
          <a:p>
            <a:pPr algn="l">
              <a:lnSpc>
                <a:spcPts val="4888"/>
              </a:lnSpc>
            </a:pPr>
            <a:r>
              <a:rPr lang="en-US" sz="4839">
                <a:solidFill>
                  <a:srgbClr val="513B87"/>
                </a:solidFill>
                <a:latin typeface="Barriecito"/>
              </a:rPr>
              <a:t>Authority figures like the </a:t>
            </a:r>
          </a:p>
          <a:p>
            <a:pPr algn="l">
              <a:lnSpc>
                <a:spcPts val="4888"/>
              </a:lnSpc>
            </a:pPr>
            <a:r>
              <a:rPr lang="en-US" sz="4839">
                <a:solidFill>
                  <a:srgbClr val="513B87"/>
                </a:solidFill>
                <a:latin typeface="Barriecito"/>
              </a:rPr>
              <a:t>police, social workers </a:t>
            </a:r>
          </a:p>
          <a:p>
            <a:pPr algn="just">
              <a:lnSpc>
                <a:spcPts val="3145"/>
              </a:lnSpc>
            </a:pPr>
            <a:endParaRPr lang="en-US" sz="4839">
              <a:solidFill>
                <a:srgbClr val="513B87"/>
              </a:solidFill>
              <a:latin typeface="Barriecito"/>
            </a:endParaRPr>
          </a:p>
          <a:p>
            <a:pPr algn="l">
              <a:lnSpc>
                <a:spcPts val="4839"/>
              </a:lnSpc>
            </a:pPr>
            <a:r>
              <a:rPr lang="en-US" sz="4839">
                <a:solidFill>
                  <a:srgbClr val="513B87"/>
                </a:solidFill>
                <a:latin typeface="Barriecito"/>
              </a:rPr>
              <a:t>Other people who serve us like bus drivers, shop workers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37581" y="9061913"/>
            <a:ext cx="14997578" cy="8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5"/>
              </a:lnSpc>
              <a:spcBef>
                <a:spcPct val="0"/>
              </a:spcBef>
            </a:pPr>
            <a:r>
              <a:rPr lang="en-US" sz="4939" dirty="0">
                <a:solidFill>
                  <a:srgbClr val="03A4AA"/>
                </a:solidFill>
                <a:latin typeface="Barriecito"/>
              </a:rPr>
              <a:t>Who would you find it easiest to be unkind to?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981328" y="3453623"/>
            <a:ext cx="7865188" cy="1686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75"/>
              </a:lnSpc>
              <a:spcBef>
                <a:spcPct val="0"/>
              </a:spcBef>
            </a:pPr>
            <a:r>
              <a:rPr lang="en-US" sz="4839">
                <a:solidFill>
                  <a:srgbClr val="513B87"/>
                </a:solidFill>
                <a:latin typeface="Barriecito"/>
              </a:rPr>
              <a:t>Teachers </a:t>
            </a:r>
          </a:p>
          <a:p>
            <a:pPr algn="l">
              <a:lnSpc>
                <a:spcPts val="6775"/>
              </a:lnSpc>
              <a:spcBef>
                <a:spcPct val="0"/>
              </a:spcBef>
            </a:pPr>
            <a:r>
              <a:rPr lang="en-US" sz="4839">
                <a:solidFill>
                  <a:srgbClr val="513B87"/>
                </a:solidFill>
                <a:latin typeface="Barriecito"/>
              </a:rPr>
              <a:t>Youth Workers  </a:t>
            </a:r>
          </a:p>
        </p:txBody>
      </p:sp>
    </p:spTree>
    <p:extLst>
      <p:ext uri="{BB962C8B-B14F-4D97-AF65-F5344CB8AC3E}">
        <p14:creationId xmlns:p14="http://schemas.microsoft.com/office/powerpoint/2010/main" val="21720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76110" y="2328616"/>
            <a:ext cx="16800426" cy="1680042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17027" y="5248275"/>
            <a:ext cx="11170658" cy="111706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>
                <a:alpha val="1882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23221" y="6944754"/>
            <a:ext cx="7241559" cy="72415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9F2A">
                <a:alpha val="1882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045635" y="8151365"/>
            <a:ext cx="2196731" cy="1669516"/>
          </a:xfrm>
          <a:custGeom>
            <a:avLst/>
            <a:gdLst/>
            <a:ahLst/>
            <a:cxnLst/>
            <a:rect l="l" t="t" r="r" b="b"/>
            <a:pathLst>
              <a:path w="2196731" h="1669516">
                <a:moveTo>
                  <a:pt x="0" y="0"/>
                </a:moveTo>
                <a:lnTo>
                  <a:pt x="2196730" y="0"/>
                </a:lnTo>
                <a:lnTo>
                  <a:pt x="2196730" y="1669516"/>
                </a:lnTo>
                <a:lnTo>
                  <a:pt x="0" y="1669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2700000">
            <a:off x="611826" y="2829513"/>
            <a:ext cx="3086100" cy="1049487"/>
            <a:chOff x="0" y="0"/>
            <a:chExt cx="812800" cy="2764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3740210">
            <a:off x="3523866" y="589681"/>
            <a:ext cx="3086100" cy="1049487"/>
            <a:chOff x="0" y="0"/>
            <a:chExt cx="812800" cy="2764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337346">
            <a:off x="7600950" y="-233435"/>
            <a:ext cx="3086100" cy="1049487"/>
            <a:chOff x="0" y="0"/>
            <a:chExt cx="812800" cy="2764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6530841">
            <a:off x="11815815" y="685423"/>
            <a:ext cx="3086100" cy="1049487"/>
            <a:chOff x="0" y="0"/>
            <a:chExt cx="812800" cy="2764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7852359">
            <a:off x="15056010" y="2781480"/>
            <a:ext cx="3086100" cy="1049487"/>
            <a:chOff x="0" y="0"/>
            <a:chExt cx="812800" cy="2764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9544499">
            <a:off x="17026158" y="5808477"/>
            <a:ext cx="3086100" cy="1049487"/>
            <a:chOff x="0" y="0"/>
            <a:chExt cx="812800" cy="2764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1621933">
            <a:off x="-1775041" y="5690513"/>
            <a:ext cx="3086100" cy="1049487"/>
            <a:chOff x="0" y="0"/>
            <a:chExt cx="812800" cy="27640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198391" y="933450"/>
            <a:ext cx="16060909" cy="1037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513B87"/>
                </a:solidFill>
                <a:latin typeface="Barriecito"/>
              </a:rPr>
              <a:t>“This is what God does. He gives his best—the sun to warm and the rain to nourish—to everyone, regardless: the good and bad, the nice and nasty.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endParaRPr lang="en-US" sz="4899">
              <a:solidFill>
                <a:srgbClr val="513B87"/>
              </a:solidFill>
              <a:latin typeface="Barriecito"/>
            </a:endParaRP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513B87"/>
                </a:solidFill>
                <a:latin typeface="Barriecito"/>
              </a:rPr>
              <a:t> If all you do is love the lovable, do you expect a bonus? Anybody can do that. If you simply say hello to those who greet you, do you expect a medal? Any run-of-the-mill sinner does that.”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endParaRPr lang="en-US" sz="4899">
              <a:solidFill>
                <a:srgbClr val="513B87"/>
              </a:solidFill>
              <a:latin typeface="Barriecito"/>
            </a:endParaRP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3A4AA"/>
                </a:solidFill>
                <a:latin typeface="Barriecito"/>
              </a:rPr>
              <a:t>Matthew 5:45-47 MSG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endParaRPr lang="en-US" sz="4899">
              <a:solidFill>
                <a:srgbClr val="03A4AA"/>
              </a:solidFill>
              <a:latin typeface="Barriecito"/>
            </a:endParaRPr>
          </a:p>
          <a:p>
            <a:pPr algn="ctr">
              <a:lnSpc>
                <a:spcPts val="6859"/>
              </a:lnSpc>
              <a:spcBef>
                <a:spcPct val="0"/>
              </a:spcBef>
            </a:pPr>
            <a:endParaRPr lang="en-US" sz="4899">
              <a:solidFill>
                <a:srgbClr val="03A4AA"/>
              </a:solidFill>
              <a:latin typeface="Barriecito"/>
            </a:endParaRPr>
          </a:p>
        </p:txBody>
      </p:sp>
    </p:spTree>
    <p:extLst>
      <p:ext uri="{BB962C8B-B14F-4D97-AF65-F5344CB8AC3E}">
        <p14:creationId xmlns:p14="http://schemas.microsoft.com/office/powerpoint/2010/main" val="9198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76110" y="2328616"/>
            <a:ext cx="16800426" cy="1680042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17027" y="5248275"/>
            <a:ext cx="11170658" cy="111706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>
                <a:alpha val="1882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23221" y="6944754"/>
            <a:ext cx="7241559" cy="72415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9F2A">
                <a:alpha val="1882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045635" y="8151365"/>
            <a:ext cx="2196731" cy="1669516"/>
          </a:xfrm>
          <a:custGeom>
            <a:avLst/>
            <a:gdLst/>
            <a:ahLst/>
            <a:cxnLst/>
            <a:rect l="l" t="t" r="r" b="b"/>
            <a:pathLst>
              <a:path w="2196731" h="1669516">
                <a:moveTo>
                  <a:pt x="0" y="0"/>
                </a:moveTo>
                <a:lnTo>
                  <a:pt x="2196730" y="0"/>
                </a:lnTo>
                <a:lnTo>
                  <a:pt x="2196730" y="1669516"/>
                </a:lnTo>
                <a:lnTo>
                  <a:pt x="0" y="1669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2700000">
            <a:off x="611826" y="2829513"/>
            <a:ext cx="3086100" cy="1049487"/>
            <a:chOff x="0" y="0"/>
            <a:chExt cx="812800" cy="2764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3740210">
            <a:off x="3523866" y="589681"/>
            <a:ext cx="3086100" cy="1049487"/>
            <a:chOff x="0" y="0"/>
            <a:chExt cx="812800" cy="2764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337346">
            <a:off x="7600950" y="-233435"/>
            <a:ext cx="3086100" cy="1049487"/>
            <a:chOff x="0" y="0"/>
            <a:chExt cx="812800" cy="2764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6530841">
            <a:off x="11815815" y="685423"/>
            <a:ext cx="3086100" cy="1049487"/>
            <a:chOff x="0" y="0"/>
            <a:chExt cx="812800" cy="2764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7852359">
            <a:off x="15056010" y="2781480"/>
            <a:ext cx="3086100" cy="1049487"/>
            <a:chOff x="0" y="0"/>
            <a:chExt cx="812800" cy="2764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9544499">
            <a:off x="17026158" y="5808477"/>
            <a:ext cx="3086100" cy="1049487"/>
            <a:chOff x="0" y="0"/>
            <a:chExt cx="812800" cy="2764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1621933">
            <a:off x="-1775041" y="5690513"/>
            <a:ext cx="3086100" cy="1049487"/>
            <a:chOff x="0" y="0"/>
            <a:chExt cx="812800" cy="27640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198391" y="914400"/>
            <a:ext cx="16060909" cy="1019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3A4AA"/>
                </a:solidFill>
                <a:latin typeface="Barriecito"/>
              </a:rPr>
              <a:t>Where do we find it easiest to be kind/unkind?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51528" y="2458999"/>
            <a:ext cx="5923552" cy="7473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4999">
                <a:solidFill>
                  <a:srgbClr val="513B87"/>
                </a:solidFill>
                <a:latin typeface="Barriecito"/>
              </a:rPr>
              <a:t>Home </a:t>
            </a:r>
          </a:p>
          <a:p>
            <a:pPr algn="l">
              <a:lnSpc>
                <a:spcPts val="9999"/>
              </a:lnSpc>
            </a:pPr>
            <a:r>
              <a:rPr lang="en-US" sz="4999">
                <a:solidFill>
                  <a:srgbClr val="513B87"/>
                </a:solidFill>
                <a:latin typeface="Barriecito"/>
              </a:rPr>
              <a:t>School </a:t>
            </a:r>
          </a:p>
          <a:p>
            <a:pPr algn="l">
              <a:lnSpc>
                <a:spcPts val="9999"/>
              </a:lnSpc>
            </a:pPr>
            <a:r>
              <a:rPr lang="en-US" sz="4999">
                <a:solidFill>
                  <a:srgbClr val="513B87"/>
                </a:solidFill>
                <a:latin typeface="Barriecito"/>
              </a:rPr>
              <a:t>Public transport </a:t>
            </a:r>
          </a:p>
          <a:p>
            <a:pPr algn="l">
              <a:lnSpc>
                <a:spcPts val="9999"/>
              </a:lnSpc>
            </a:pPr>
            <a:r>
              <a:rPr lang="en-US" sz="4999">
                <a:solidFill>
                  <a:srgbClr val="513B87"/>
                </a:solidFill>
                <a:latin typeface="Barriecito"/>
              </a:rPr>
              <a:t>Shops </a:t>
            </a:r>
          </a:p>
          <a:p>
            <a:pPr algn="l">
              <a:lnSpc>
                <a:spcPts val="9999"/>
              </a:lnSpc>
            </a:pPr>
            <a:r>
              <a:rPr lang="en-US" sz="4999">
                <a:solidFill>
                  <a:srgbClr val="513B87"/>
                </a:solidFill>
                <a:latin typeface="Barriecito"/>
              </a:rPr>
              <a:t>Online </a:t>
            </a:r>
          </a:p>
          <a:p>
            <a:pPr algn="l">
              <a:lnSpc>
                <a:spcPts val="9999"/>
              </a:lnSpc>
            </a:pPr>
            <a:endParaRPr lang="en-US" sz="4999">
              <a:solidFill>
                <a:srgbClr val="513B87"/>
              </a:solidFill>
              <a:latin typeface="Barriecit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034440" y="2449474"/>
            <a:ext cx="8253560" cy="368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0"/>
              </a:lnSpc>
            </a:pPr>
            <a:r>
              <a:rPr lang="en-US" sz="5000">
                <a:solidFill>
                  <a:srgbClr val="513B87"/>
                </a:solidFill>
                <a:latin typeface="Barriecito"/>
              </a:rPr>
              <a:t>Social media </a:t>
            </a:r>
          </a:p>
          <a:p>
            <a:pPr algn="l">
              <a:lnSpc>
                <a:spcPts val="10000"/>
              </a:lnSpc>
            </a:pPr>
            <a:r>
              <a:rPr lang="en-US" sz="5000">
                <a:solidFill>
                  <a:srgbClr val="513B87"/>
                </a:solidFill>
                <a:latin typeface="Barriecito"/>
              </a:rPr>
              <a:t>Phones </a:t>
            </a:r>
          </a:p>
          <a:p>
            <a:pPr algn="l">
              <a:lnSpc>
                <a:spcPts val="10000"/>
              </a:lnSpc>
            </a:pPr>
            <a:r>
              <a:rPr lang="en-US" sz="5000">
                <a:solidFill>
                  <a:srgbClr val="513B87"/>
                </a:solidFill>
                <a:latin typeface="Barriecito"/>
              </a:rPr>
              <a:t>Out and about where we live 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034440" y="6623050"/>
            <a:ext cx="8200218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513B87"/>
                </a:solidFill>
                <a:latin typeface="Barriecito"/>
              </a:rPr>
              <a:t>In our heads - this is the first place we can be unkind to ourselves</a:t>
            </a:r>
          </a:p>
        </p:txBody>
      </p:sp>
    </p:spTree>
    <p:extLst>
      <p:ext uri="{BB962C8B-B14F-4D97-AF65-F5344CB8AC3E}">
        <p14:creationId xmlns:p14="http://schemas.microsoft.com/office/powerpoint/2010/main" val="29324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76110" y="2328616"/>
            <a:ext cx="16800426" cy="1680042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17027" y="5248275"/>
            <a:ext cx="11170658" cy="111706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>
                <a:alpha val="1882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23221" y="6944754"/>
            <a:ext cx="7241559" cy="72415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9F2A">
                <a:alpha val="1882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045635" y="8151365"/>
            <a:ext cx="2196731" cy="1669516"/>
          </a:xfrm>
          <a:custGeom>
            <a:avLst/>
            <a:gdLst/>
            <a:ahLst/>
            <a:cxnLst/>
            <a:rect l="l" t="t" r="r" b="b"/>
            <a:pathLst>
              <a:path w="2196731" h="1669516">
                <a:moveTo>
                  <a:pt x="0" y="0"/>
                </a:moveTo>
                <a:lnTo>
                  <a:pt x="2196730" y="0"/>
                </a:lnTo>
                <a:lnTo>
                  <a:pt x="2196730" y="1669516"/>
                </a:lnTo>
                <a:lnTo>
                  <a:pt x="0" y="1669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2700000">
            <a:off x="611826" y="2829513"/>
            <a:ext cx="3086100" cy="1049487"/>
            <a:chOff x="0" y="0"/>
            <a:chExt cx="812800" cy="2764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3740210">
            <a:off x="3523866" y="589681"/>
            <a:ext cx="3086100" cy="1049487"/>
            <a:chOff x="0" y="0"/>
            <a:chExt cx="812800" cy="2764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337346">
            <a:off x="7600950" y="-233435"/>
            <a:ext cx="3086100" cy="1049487"/>
            <a:chOff x="0" y="0"/>
            <a:chExt cx="812800" cy="2764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6530841">
            <a:off x="11815815" y="685423"/>
            <a:ext cx="3086100" cy="1049487"/>
            <a:chOff x="0" y="0"/>
            <a:chExt cx="812800" cy="2764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7852359">
            <a:off x="15056010" y="2781480"/>
            <a:ext cx="3086100" cy="1049487"/>
            <a:chOff x="0" y="0"/>
            <a:chExt cx="812800" cy="2764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9544499">
            <a:off x="17026158" y="5808477"/>
            <a:ext cx="3086100" cy="1049487"/>
            <a:chOff x="0" y="0"/>
            <a:chExt cx="812800" cy="2764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1621933">
            <a:off x="-1775041" y="5690513"/>
            <a:ext cx="3086100" cy="1049487"/>
            <a:chOff x="0" y="0"/>
            <a:chExt cx="812800" cy="27640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>
                <a:alpha val="18824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198391" y="1553428"/>
            <a:ext cx="16060909" cy="736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3A4AA"/>
                </a:solidFill>
                <a:latin typeface="Barriecito"/>
              </a:rPr>
              <a:t>Do we ever find it easier to be kind/unkind in certain places? </a:t>
            </a:r>
          </a:p>
          <a:p>
            <a:pPr algn="ctr">
              <a:lnSpc>
                <a:spcPts val="8399"/>
              </a:lnSpc>
            </a:pPr>
            <a:endParaRPr lang="en-US" sz="5999">
              <a:solidFill>
                <a:srgbClr val="03A4AA"/>
              </a:solidFill>
              <a:latin typeface="Barriecito"/>
            </a:endParaRPr>
          </a:p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513B87"/>
                </a:solidFill>
                <a:latin typeface="Barriecito"/>
              </a:rPr>
              <a:t>Do people ever feel pressured to act differently in certain environments? </a:t>
            </a:r>
          </a:p>
          <a:p>
            <a:pPr algn="ctr">
              <a:lnSpc>
                <a:spcPts val="8399"/>
              </a:lnSpc>
            </a:pPr>
            <a:endParaRPr lang="en-US" sz="5999">
              <a:solidFill>
                <a:srgbClr val="513B87"/>
              </a:solidFill>
              <a:latin typeface="Barriecito"/>
            </a:endParaRPr>
          </a:p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3A4AA"/>
                </a:solidFill>
                <a:latin typeface="Barriecito"/>
              </a:rPr>
              <a:t>Why might this be?</a:t>
            </a:r>
          </a:p>
        </p:txBody>
      </p:sp>
    </p:spTree>
    <p:extLst>
      <p:ext uri="{BB962C8B-B14F-4D97-AF65-F5344CB8AC3E}">
        <p14:creationId xmlns:p14="http://schemas.microsoft.com/office/powerpoint/2010/main" val="41932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LzdQteted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6933" y="723900"/>
            <a:ext cx="16467667" cy="92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228</Words>
  <Application>Microsoft Office PowerPoint</Application>
  <PresentationFormat>Custom</PresentationFormat>
  <Paragraphs>74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Barriecito</vt:lpstr>
      <vt:lpstr>Lovelo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Kindness 10:10 Unkindness</dc:title>
  <dc:creator>Emily Jenkins</dc:creator>
  <cp:lastModifiedBy>Emily Jenkins</cp:lastModifiedBy>
  <cp:revision>5</cp:revision>
  <dcterms:created xsi:type="dcterms:W3CDTF">2006-08-16T00:00:00Z</dcterms:created>
  <dcterms:modified xsi:type="dcterms:W3CDTF">2026-05-27T10:24:25Z</dcterms:modified>
  <dc:identifier>DAF6_23qpoQ</dc:identifier>
</cp:coreProperties>
</file>