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9" r:id="rId5"/>
    <p:sldId id="258" r:id="rId6"/>
    <p:sldId id="261"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0" d="100"/>
          <a:sy n="60" d="100"/>
        </p:scale>
        <p:origin x="96"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62081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348560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57354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A704DD-042D-48C5-9E3C-781344D62E1F}"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12072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A704DD-042D-48C5-9E3C-781344D62E1F}" type="datetimeFigureOut">
              <a:rPr lang="en-GB" smtClean="0"/>
              <a:t>06/12/2024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81315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A704DD-042D-48C5-9E3C-781344D62E1F}" type="datetimeFigureOut">
              <a:rPr lang="en-GB" smtClean="0"/>
              <a:t>06/12/2024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60036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A704DD-042D-48C5-9E3C-781344D62E1F}" type="datetimeFigureOut">
              <a:rPr lang="en-GB" smtClean="0"/>
              <a:t>06/12/2024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131719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A704DD-042D-48C5-9E3C-781344D62E1F}" type="datetimeFigureOut">
              <a:rPr lang="en-GB" smtClean="0"/>
              <a:t>06/12/2024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91281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704DD-042D-48C5-9E3C-781344D62E1F}" type="datetimeFigureOut">
              <a:rPr lang="en-GB" smtClean="0"/>
              <a:t>06/12/2024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41357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A704DD-042D-48C5-9E3C-781344D62E1F}" type="datetimeFigureOut">
              <a:rPr lang="en-GB" smtClean="0"/>
              <a:t>06/12/2024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401537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A704DD-042D-48C5-9E3C-781344D62E1F}" type="datetimeFigureOut">
              <a:rPr lang="en-GB" smtClean="0"/>
              <a:t>06/12/2024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31DC0-6C8A-4F17-990A-F716AE11E103}" type="slidenum">
              <a:rPr lang="en-GB" smtClean="0"/>
              <a:t>‹#›</a:t>
            </a:fld>
            <a:endParaRPr lang="en-GB"/>
          </a:p>
        </p:txBody>
      </p:sp>
    </p:spTree>
    <p:extLst>
      <p:ext uri="{BB962C8B-B14F-4D97-AF65-F5344CB8AC3E}">
        <p14:creationId xmlns:p14="http://schemas.microsoft.com/office/powerpoint/2010/main" val="270121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704DD-042D-48C5-9E3C-781344D62E1F}" type="datetimeFigureOut">
              <a:rPr lang="en-GB" smtClean="0"/>
              <a:t>06/12/2024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31DC0-6C8A-4F17-990A-F716AE11E103}" type="slidenum">
              <a:rPr lang="en-GB" smtClean="0"/>
              <a:t>‹#›</a:t>
            </a:fld>
            <a:endParaRPr lang="en-GB"/>
          </a:p>
        </p:txBody>
      </p:sp>
    </p:spTree>
    <p:extLst>
      <p:ext uri="{BB962C8B-B14F-4D97-AF65-F5344CB8AC3E}">
        <p14:creationId xmlns:p14="http://schemas.microsoft.com/office/powerpoint/2010/main" val="1497561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64367"/>
            <a:ext cx="11580184" cy="1301077"/>
          </a:xfrm>
        </p:spPr>
        <p:txBody>
          <a:bodyPr>
            <a:normAutofit fontScale="90000"/>
          </a:bodyPr>
          <a:lstStyle/>
          <a:p>
            <a:r>
              <a:rPr lang="en-GB" sz="4400" b="1" dirty="0" smtClean="0">
                <a:effectLst>
                  <a:outerShdw blurRad="38100" dist="38100" dir="2700000" algn="tl">
                    <a:srgbClr val="000000">
                      <a:alpha val="43137"/>
                    </a:srgbClr>
                  </a:outerShdw>
                </a:effectLst>
                <a:latin typeface="Ink Free" panose="03080402000500000000" pitchFamily="66" charset="0"/>
              </a:rPr>
              <a:t>The Parables of the mustard seed and the yeast. Matthew 13:31-35</a:t>
            </a:r>
            <a:endParaRPr lang="en-GB" sz="4400"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1273480" y="3893964"/>
            <a:ext cx="9144000" cy="1655762"/>
          </a:xfrm>
        </p:spPr>
        <p:txBody>
          <a:bodyPr>
            <a:normAutofit/>
          </a:bodyPr>
          <a:lstStyle/>
          <a:p>
            <a:r>
              <a:rPr lang="en-GB" sz="3200" b="1" dirty="0" smtClean="0">
                <a:effectLst>
                  <a:outerShdw blurRad="38100" dist="38100" dir="2700000" algn="tl">
                    <a:srgbClr val="000000">
                      <a:alpha val="43137"/>
                    </a:srgbClr>
                  </a:outerShdw>
                </a:effectLst>
                <a:latin typeface="Ink Free" panose="03080402000500000000" pitchFamily="66" charset="0"/>
              </a:rPr>
              <a:t>.</a:t>
            </a:r>
            <a:endParaRPr lang="en-GB" sz="3200" b="1" dirty="0">
              <a:effectLst>
                <a:outerShdw blurRad="38100" dist="38100" dir="2700000" algn="tl">
                  <a:srgbClr val="000000">
                    <a:alpha val="43137"/>
                  </a:srgbClr>
                </a:outerShdw>
              </a:effectLst>
              <a:latin typeface="Ink Free" panose="03080402000500000000" pitchFamily="66" charset="0"/>
            </a:endParaRPr>
          </a:p>
        </p:txBody>
      </p:sp>
      <p:pic>
        <p:nvPicPr>
          <p:cNvPr id="4" name="Picture 3"/>
          <p:cNvPicPr>
            <a:picLocks noChangeAspect="1"/>
          </p:cNvPicPr>
          <p:nvPr/>
        </p:nvPicPr>
        <p:blipFill>
          <a:blip r:embed="rId3"/>
          <a:stretch>
            <a:fillRect/>
          </a:stretch>
        </p:blipFill>
        <p:spPr>
          <a:xfrm>
            <a:off x="4571351" y="111301"/>
            <a:ext cx="3051456" cy="2288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8763978" y="147001"/>
            <a:ext cx="3045193" cy="2252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5"/>
          <a:srcRect r="21259"/>
          <a:stretch/>
        </p:blipFill>
        <p:spPr>
          <a:xfrm>
            <a:off x="145224" y="187346"/>
            <a:ext cx="3484376" cy="2212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stretch>
            <a:fillRect/>
          </a:stretch>
        </p:blipFill>
        <p:spPr>
          <a:xfrm>
            <a:off x="257958" y="4429919"/>
            <a:ext cx="4099458" cy="2108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7"/>
          <a:stretch>
            <a:fillRect/>
          </a:stretch>
        </p:blipFill>
        <p:spPr>
          <a:xfrm>
            <a:off x="8556646" y="4429919"/>
            <a:ext cx="3168762" cy="2108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8"/>
          <a:stretch>
            <a:fillRect/>
          </a:stretch>
        </p:blipFill>
        <p:spPr>
          <a:xfrm>
            <a:off x="4843694" y="4429919"/>
            <a:ext cx="3079931" cy="2108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8051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313709">
            <a:off x="196241" y="521113"/>
            <a:ext cx="9144000" cy="983274"/>
          </a:xfrm>
        </p:spPr>
        <p:txBody>
          <a:bodyPr>
            <a:normAutofit fontScale="90000"/>
          </a:bodyPr>
          <a:lstStyle/>
          <a:p>
            <a:r>
              <a:rPr lang="en-GB" b="1" dirty="0" smtClean="0">
                <a:effectLst>
                  <a:outerShdw blurRad="38100" dist="38100" dir="2700000" algn="tl">
                    <a:srgbClr val="000000">
                      <a:alpha val="43137"/>
                    </a:srgbClr>
                  </a:outerShdw>
                </a:effectLst>
                <a:latin typeface="Ink Free" panose="03080402000500000000" pitchFamily="66" charset="0"/>
              </a:rPr>
              <a:t>Why ar</a:t>
            </a:r>
            <a:r>
              <a:rPr lang="en-GB" b="1" dirty="0" smtClean="0">
                <a:effectLst>
                  <a:outerShdw blurRad="38100" dist="38100" dir="2700000" algn="tl">
                    <a:srgbClr val="000000">
                      <a:alpha val="43137"/>
                    </a:srgbClr>
                  </a:outerShdw>
                </a:effectLst>
                <a:latin typeface="Ink Free" panose="03080402000500000000" pitchFamily="66" charset="0"/>
              </a:rPr>
              <a:t>e we making popcorn?</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3" name="Subtitle 2"/>
          <p:cNvSpPr>
            <a:spLocks noGrp="1"/>
          </p:cNvSpPr>
          <p:nvPr>
            <p:ph type="subTitle" idx="1"/>
          </p:nvPr>
        </p:nvSpPr>
        <p:spPr>
          <a:xfrm>
            <a:off x="1461370" y="2963209"/>
            <a:ext cx="9144000" cy="3124439"/>
          </a:xfrm>
        </p:spPr>
        <p:txBody>
          <a:bodyPr>
            <a:normAutofit/>
          </a:bodyPr>
          <a:lstStyle/>
          <a:p>
            <a:r>
              <a:rPr lang="en-GB" sz="4800" b="1" dirty="0" smtClean="0">
                <a:latin typeface="Ink Free" panose="03080402000500000000" pitchFamily="66" charset="0"/>
              </a:rPr>
              <a:t>Playdough challenge!</a:t>
            </a:r>
          </a:p>
          <a:p>
            <a:r>
              <a:rPr lang="en-GB" sz="4800" b="1" dirty="0" smtClean="0">
                <a:latin typeface="Ink Free" panose="03080402000500000000" pitchFamily="66" charset="0"/>
              </a:rPr>
              <a:t>Make a mustard tree or a loaf of bread</a:t>
            </a:r>
          </a:p>
          <a:p>
            <a:r>
              <a:rPr lang="en-GB" sz="4800" b="1" dirty="0" smtClean="0">
                <a:latin typeface="Ink Free" panose="03080402000500000000" pitchFamily="66" charset="0"/>
              </a:rPr>
              <a:t>Prizes for the best!</a:t>
            </a:r>
            <a:endParaRPr lang="en-GB" sz="4800" b="1" dirty="0">
              <a:latin typeface="Ink Free" panose="03080402000500000000" pitchFamily="66"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1328" t="24749" r="27818" b="25931"/>
          <a:stretch/>
        </p:blipFill>
        <p:spPr>
          <a:xfrm>
            <a:off x="9945666" y="142506"/>
            <a:ext cx="1691013" cy="2041483"/>
          </a:xfrm>
          <a:prstGeom prst="rect">
            <a:avLst/>
          </a:prstGeom>
        </p:spPr>
      </p:pic>
      <p:pic>
        <p:nvPicPr>
          <p:cNvPr id="5" name="Picture 4"/>
          <p:cNvPicPr>
            <a:picLocks noChangeAspect="1"/>
          </p:cNvPicPr>
          <p:nvPr/>
        </p:nvPicPr>
        <p:blipFill>
          <a:blip r:embed="rId3"/>
          <a:stretch>
            <a:fillRect/>
          </a:stretch>
        </p:blipFill>
        <p:spPr>
          <a:xfrm>
            <a:off x="171190" y="1882994"/>
            <a:ext cx="2678936" cy="1763963"/>
          </a:xfrm>
          <a:prstGeom prst="rect">
            <a:avLst/>
          </a:prstGeom>
        </p:spPr>
      </p:pic>
      <p:pic>
        <p:nvPicPr>
          <p:cNvPr id="6" name="Picture 5"/>
          <p:cNvPicPr>
            <a:picLocks noChangeAspect="1"/>
          </p:cNvPicPr>
          <p:nvPr/>
        </p:nvPicPr>
        <p:blipFill rotWithShape="1">
          <a:blip r:embed="rId4"/>
          <a:srcRect l="6170" r="9187" b="13171"/>
          <a:stretch/>
        </p:blipFill>
        <p:spPr>
          <a:xfrm>
            <a:off x="9496817" y="4899831"/>
            <a:ext cx="2217106" cy="1513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869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0165" y="1799037"/>
            <a:ext cx="11711835" cy="4672667"/>
          </a:xfrm>
        </p:spPr>
        <p:txBody>
          <a:bodyPr>
            <a:normAutofit fontScale="55000" lnSpcReduction="20000"/>
          </a:bodyPr>
          <a:lstStyle/>
          <a:p>
            <a:pPr algn="l"/>
            <a:endParaRPr lang="en-GB" sz="6700" dirty="0"/>
          </a:p>
          <a:p>
            <a:pPr algn="l"/>
            <a:r>
              <a:rPr lang="en-GB" sz="6500" dirty="0" smtClean="0"/>
              <a:t>1.      Why </a:t>
            </a:r>
            <a:r>
              <a:rPr lang="en-GB" sz="6500" dirty="0"/>
              <a:t>do you think Jesus told these parables? What </a:t>
            </a:r>
            <a:endParaRPr lang="en-GB" sz="6500" dirty="0" smtClean="0"/>
          </a:p>
          <a:p>
            <a:pPr algn="l"/>
            <a:r>
              <a:rPr lang="en-GB" sz="6500" dirty="0"/>
              <a:t> </a:t>
            </a:r>
            <a:r>
              <a:rPr lang="en-GB" sz="6500" dirty="0" smtClean="0"/>
              <a:t>        do </a:t>
            </a:r>
            <a:r>
              <a:rPr lang="en-GB" sz="6500" dirty="0"/>
              <a:t>you think He was trying to teach us</a:t>
            </a:r>
            <a:r>
              <a:rPr lang="en-GB" sz="6500" dirty="0" smtClean="0"/>
              <a:t>?</a:t>
            </a:r>
          </a:p>
          <a:p>
            <a:pPr algn="l"/>
            <a:endParaRPr lang="en-GB" sz="6500" dirty="0"/>
          </a:p>
          <a:p>
            <a:pPr algn="l"/>
            <a:r>
              <a:rPr lang="en-GB" sz="6500" dirty="0" smtClean="0"/>
              <a:t>2.     Have </a:t>
            </a:r>
            <a:r>
              <a:rPr lang="en-GB" sz="6500" dirty="0"/>
              <a:t>you always been the way you are now, or have </a:t>
            </a:r>
            <a:endParaRPr lang="en-GB" sz="6500" dirty="0" smtClean="0"/>
          </a:p>
          <a:p>
            <a:pPr algn="l"/>
            <a:r>
              <a:rPr lang="en-GB" sz="6500" dirty="0"/>
              <a:t> </a:t>
            </a:r>
            <a:r>
              <a:rPr lang="en-GB" sz="6500" dirty="0" smtClean="0"/>
              <a:t>       you </a:t>
            </a:r>
            <a:r>
              <a:rPr lang="en-GB" sz="6500" dirty="0"/>
              <a:t>changed? Will you always be the way you are </a:t>
            </a:r>
            <a:endParaRPr lang="en-GB" sz="6500" dirty="0" smtClean="0"/>
          </a:p>
          <a:p>
            <a:pPr algn="l"/>
            <a:r>
              <a:rPr lang="en-GB" sz="6500" dirty="0"/>
              <a:t> </a:t>
            </a:r>
            <a:r>
              <a:rPr lang="en-GB" sz="6500" dirty="0" smtClean="0"/>
              <a:t>       now</a:t>
            </a:r>
            <a:r>
              <a:rPr lang="en-GB" sz="6500" dirty="0"/>
              <a:t>? </a:t>
            </a:r>
          </a:p>
          <a:p>
            <a:pPr algn="l"/>
            <a:endParaRPr lang="en-GB" sz="4600" dirty="0"/>
          </a:p>
          <a:p>
            <a:endParaRPr lang="en-GB" sz="4000" dirty="0"/>
          </a:p>
          <a:p>
            <a:r>
              <a:rPr lang="en-GB" sz="4000" dirty="0"/>
              <a:t> </a:t>
            </a:r>
          </a:p>
        </p:txBody>
      </p:sp>
      <p:sp>
        <p:nvSpPr>
          <p:cNvPr id="4" name="TextBox 3"/>
          <p:cNvSpPr txBox="1"/>
          <p:nvPr/>
        </p:nvSpPr>
        <p:spPr>
          <a:xfrm>
            <a:off x="10384077" y="400833"/>
            <a:ext cx="1578279" cy="369332"/>
          </a:xfrm>
          <a:prstGeom prst="rect">
            <a:avLst/>
          </a:prstGeom>
          <a:noFill/>
        </p:spPr>
        <p:txBody>
          <a:bodyPr wrap="square" rtlCol="0">
            <a:spAutoFit/>
          </a:bodyPr>
          <a:lstStyle/>
          <a:p>
            <a:r>
              <a:rPr lang="en-GB" dirty="0" smtClean="0"/>
              <a:t>Activity 1</a:t>
            </a:r>
            <a:endParaRPr lang="en-GB" dirty="0"/>
          </a:p>
        </p:txBody>
      </p:sp>
      <p:sp>
        <p:nvSpPr>
          <p:cNvPr id="5" name="TextBox 4"/>
          <p:cNvSpPr txBox="1"/>
          <p:nvPr/>
        </p:nvSpPr>
        <p:spPr>
          <a:xfrm rot="232207">
            <a:off x="1415441" y="532874"/>
            <a:ext cx="8279704" cy="707886"/>
          </a:xfrm>
          <a:prstGeom prst="rect">
            <a:avLst/>
          </a:prstGeom>
          <a:noFill/>
        </p:spPr>
        <p:txBody>
          <a:bodyPr wrap="square" rtlCol="0">
            <a:spAutoFit/>
          </a:bodyPr>
          <a:lstStyle/>
          <a:p>
            <a:r>
              <a:rPr lang="en-GB" sz="4000" b="1" dirty="0" smtClean="0">
                <a:effectLst>
                  <a:outerShdw blurRad="38100" dist="38100" dir="2700000" algn="tl">
                    <a:srgbClr val="000000">
                      <a:alpha val="43137"/>
                    </a:srgbClr>
                  </a:outerShdw>
                </a:effectLst>
                <a:latin typeface="Ink Free" panose="03080402000500000000" pitchFamily="66" charset="0"/>
              </a:rPr>
              <a:t>Let’s read Matthew 13:31-35</a:t>
            </a:r>
            <a:endParaRPr lang="en-GB" sz="4000" b="1" dirty="0">
              <a:effectLst>
                <a:outerShdw blurRad="38100" dist="38100" dir="2700000" algn="tl">
                  <a:srgbClr val="000000">
                    <a:alpha val="43137"/>
                  </a:srgbClr>
                </a:outerShdw>
              </a:effectLst>
              <a:latin typeface="Ink Free" panose="03080402000500000000" pitchFamily="66" charset="0"/>
            </a:endParaRPr>
          </a:p>
        </p:txBody>
      </p:sp>
    </p:spTree>
    <p:extLst>
      <p:ext uri="{BB962C8B-B14F-4D97-AF65-F5344CB8AC3E}">
        <p14:creationId xmlns:p14="http://schemas.microsoft.com/office/powerpoint/2010/main" val="1505102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03017" y="411061"/>
            <a:ext cx="1442906" cy="369115"/>
          </a:xfrm>
          <a:prstGeom prst="rect">
            <a:avLst/>
          </a:prstGeom>
          <a:noFill/>
        </p:spPr>
        <p:txBody>
          <a:bodyPr wrap="square" rtlCol="0">
            <a:spAutoFit/>
          </a:bodyPr>
          <a:lstStyle/>
          <a:p>
            <a:r>
              <a:rPr lang="en-GB" dirty="0" smtClean="0"/>
              <a:t>Activity </a:t>
            </a:r>
            <a:r>
              <a:rPr lang="en-GB" dirty="0" smtClean="0"/>
              <a:t>1</a:t>
            </a:r>
            <a:endParaRPr lang="en-GB" dirty="0"/>
          </a:p>
        </p:txBody>
      </p:sp>
      <p:sp>
        <p:nvSpPr>
          <p:cNvPr id="3" name="Title 2"/>
          <p:cNvSpPr>
            <a:spLocks noGrp="1"/>
          </p:cNvSpPr>
          <p:nvPr>
            <p:ph type="ctrTitle"/>
          </p:nvPr>
        </p:nvSpPr>
        <p:spPr>
          <a:xfrm>
            <a:off x="1123168" y="595618"/>
            <a:ext cx="9144000" cy="969484"/>
          </a:xfrm>
        </p:spPr>
        <p:txBody>
          <a:bodyPr/>
          <a:lstStyle/>
          <a:p>
            <a:r>
              <a:rPr lang="en-GB" b="1" dirty="0" smtClean="0">
                <a:effectLst>
                  <a:outerShdw blurRad="38100" dist="38100" dir="2700000" algn="tl">
                    <a:srgbClr val="000000">
                      <a:alpha val="43137"/>
                    </a:srgbClr>
                  </a:outerShdw>
                </a:effectLst>
                <a:latin typeface="Ink Free" panose="03080402000500000000" pitchFamily="66" charset="0"/>
              </a:rPr>
              <a:t>Who is this?</a:t>
            </a:r>
            <a:endParaRPr lang="en-GB" b="1" dirty="0">
              <a:effectLst>
                <a:outerShdw blurRad="38100" dist="38100" dir="2700000" algn="tl">
                  <a:srgbClr val="000000">
                    <a:alpha val="43137"/>
                  </a:srgbClr>
                </a:outerShdw>
              </a:effectLst>
              <a:latin typeface="Ink Free" panose="03080402000500000000" pitchFamily="66"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35" y="1565102"/>
            <a:ext cx="1716066" cy="2549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325" t="41461" r="55736" b="27672"/>
          <a:stretch/>
        </p:blipFill>
        <p:spPr>
          <a:xfrm>
            <a:off x="2480154" y="1565102"/>
            <a:ext cx="1855906" cy="2549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8923" y="1565102"/>
            <a:ext cx="1912489" cy="2549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4275" y="1565102"/>
            <a:ext cx="1912489" cy="2549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093070" y="1881858"/>
            <a:ext cx="2549985" cy="19164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5125235" y="4922729"/>
            <a:ext cx="2152388" cy="1200329"/>
          </a:xfrm>
          <a:prstGeom prst="rect">
            <a:avLst/>
          </a:prstGeom>
          <a:noFill/>
        </p:spPr>
        <p:txBody>
          <a:bodyPr wrap="square" rtlCol="0">
            <a:spAutoFit/>
          </a:bodyPr>
          <a:lstStyle/>
          <a:p>
            <a:r>
              <a:rPr lang="en-GB" sz="7200" dirty="0">
                <a:latin typeface="Ink Free" panose="03080402000500000000" pitchFamily="66" charset="0"/>
              </a:rPr>
              <a:t>J</a:t>
            </a:r>
            <a:r>
              <a:rPr lang="en-GB" sz="7200" dirty="0" smtClean="0">
                <a:latin typeface="Ink Free" panose="03080402000500000000" pitchFamily="66" charset="0"/>
              </a:rPr>
              <a:t>ez</a:t>
            </a:r>
            <a:endParaRPr lang="en-GB" sz="7200" dirty="0">
              <a:latin typeface="Ink Free" panose="03080402000500000000" pitchFamily="66" charset="0"/>
            </a:endParaRPr>
          </a:p>
        </p:txBody>
      </p:sp>
    </p:spTree>
    <p:extLst>
      <p:ext uri="{BB962C8B-B14F-4D97-AF65-F5344CB8AC3E}">
        <p14:creationId xmlns:p14="http://schemas.microsoft.com/office/powerpoint/2010/main" val="377796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rot="21331734">
            <a:off x="924509" y="353896"/>
            <a:ext cx="9144000" cy="1655762"/>
          </a:xfrm>
        </p:spPr>
        <p:txBody>
          <a:bodyPr/>
          <a:lstStyle/>
          <a:p>
            <a:r>
              <a:rPr lang="en-GB" sz="4000" b="1" dirty="0">
                <a:latin typeface="Ink Free" panose="03080402000500000000" pitchFamily="66" charset="0"/>
              </a:rPr>
              <a:t>What makes you feel small and insignificant?  </a:t>
            </a:r>
            <a:endParaRPr lang="en-GB" sz="4000" dirty="0">
              <a:latin typeface="Ink Free" panose="03080402000500000000" pitchFamily="66" charset="0"/>
            </a:endParaRPr>
          </a:p>
          <a:p>
            <a:endParaRPr lang="en-GB" dirty="0"/>
          </a:p>
        </p:txBody>
      </p:sp>
      <p:sp>
        <p:nvSpPr>
          <p:cNvPr id="3" name="TextBox 2"/>
          <p:cNvSpPr txBox="1"/>
          <p:nvPr/>
        </p:nvSpPr>
        <p:spPr>
          <a:xfrm>
            <a:off x="10503017" y="411061"/>
            <a:ext cx="1442906" cy="369115"/>
          </a:xfrm>
          <a:prstGeom prst="rect">
            <a:avLst/>
          </a:prstGeom>
          <a:noFill/>
        </p:spPr>
        <p:txBody>
          <a:bodyPr wrap="square" rtlCol="0">
            <a:spAutoFit/>
          </a:bodyPr>
          <a:lstStyle/>
          <a:p>
            <a:r>
              <a:rPr lang="en-GB" dirty="0" smtClean="0"/>
              <a:t>Activity </a:t>
            </a:r>
            <a:r>
              <a:rPr lang="en-GB" dirty="0" smtClean="0"/>
              <a:t>2</a:t>
            </a:r>
            <a:endParaRPr lang="en-GB" dirty="0"/>
          </a:p>
        </p:txBody>
      </p:sp>
      <p:sp>
        <p:nvSpPr>
          <p:cNvPr id="2" name="Rectangle 1"/>
          <p:cNvSpPr/>
          <p:nvPr/>
        </p:nvSpPr>
        <p:spPr>
          <a:xfrm>
            <a:off x="283314" y="3124357"/>
            <a:ext cx="11662609" cy="1077218"/>
          </a:xfrm>
          <a:prstGeom prst="rect">
            <a:avLst/>
          </a:prstGeom>
        </p:spPr>
        <p:txBody>
          <a:bodyPr wrap="square">
            <a:spAutoFit/>
          </a:bodyPr>
          <a:lstStyle/>
          <a:p>
            <a:pPr>
              <a:buFont typeface="+mj-lt"/>
              <a:buAutoNum type="arabicPeriod"/>
            </a:pPr>
            <a:r>
              <a:rPr lang="en-GB" sz="3200" b="1" dirty="0">
                <a:solidFill>
                  <a:srgbClr val="343639"/>
                </a:solidFill>
                <a:latin typeface="Ink Free" panose="03080402000500000000" pitchFamily="66" charset="0"/>
              </a:rPr>
              <a:t>Do you ever feel like you are a mustard seed in this big world? If so, how?</a:t>
            </a:r>
            <a:endParaRPr lang="en-GB" sz="3200" b="1" i="0" dirty="0">
              <a:solidFill>
                <a:srgbClr val="343639"/>
              </a:solidFill>
              <a:effectLst/>
              <a:latin typeface="Ink Free" panose="03080402000500000000" pitchFamily="66" charset="0"/>
            </a:endParaRPr>
          </a:p>
        </p:txBody>
      </p:sp>
    </p:spTree>
    <p:extLst>
      <p:ext uri="{BB962C8B-B14F-4D97-AF65-F5344CB8AC3E}">
        <p14:creationId xmlns:p14="http://schemas.microsoft.com/office/powerpoint/2010/main" val="3004119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270" y="1739945"/>
            <a:ext cx="11614484" cy="4524315"/>
          </a:xfrm>
          <a:prstGeom prst="rect">
            <a:avLst/>
          </a:prstGeom>
        </p:spPr>
        <p:txBody>
          <a:bodyPr wrap="square">
            <a:spAutoFit/>
          </a:bodyPr>
          <a:lstStyle/>
          <a:p>
            <a:r>
              <a:rPr lang="en-GB" sz="3200" b="1" dirty="0" smtClean="0">
                <a:latin typeface="Ink Free" panose="03080402000500000000" pitchFamily="66" charset="0"/>
              </a:rPr>
              <a:t>Look up these verses… what do they reveal about how we are valued by God?</a:t>
            </a:r>
          </a:p>
          <a:p>
            <a:endParaRPr lang="en-GB" sz="3200" b="1" dirty="0" smtClean="0">
              <a:latin typeface="Ink Free" panose="03080402000500000000" pitchFamily="66" charset="0"/>
            </a:endParaRPr>
          </a:p>
          <a:p>
            <a:pPr algn="ctr"/>
            <a:r>
              <a:rPr lang="en-GB" sz="3200" b="1" dirty="0" smtClean="0">
                <a:latin typeface="Ink Free" panose="03080402000500000000" pitchFamily="66" charset="0"/>
              </a:rPr>
              <a:t>Psalm 139:13-16     </a:t>
            </a:r>
            <a:r>
              <a:rPr lang="en-GB" sz="3200" b="1" dirty="0">
                <a:latin typeface="Ink Free" panose="03080402000500000000" pitchFamily="66" charset="0"/>
              </a:rPr>
              <a:t>Romans </a:t>
            </a:r>
            <a:r>
              <a:rPr lang="en-GB" sz="3200" b="1" dirty="0" smtClean="0">
                <a:latin typeface="Ink Free" panose="03080402000500000000" pitchFamily="66" charset="0"/>
              </a:rPr>
              <a:t>5:8     </a:t>
            </a:r>
            <a:r>
              <a:rPr lang="en-GB" sz="3200" b="1" dirty="0">
                <a:latin typeface="Ink Free" panose="03080402000500000000" pitchFamily="66" charset="0"/>
              </a:rPr>
              <a:t> Matthew </a:t>
            </a:r>
            <a:r>
              <a:rPr lang="en-GB" sz="3200" b="1" dirty="0" smtClean="0">
                <a:latin typeface="Ink Free" panose="03080402000500000000" pitchFamily="66" charset="0"/>
              </a:rPr>
              <a:t>6:25          Jeremiah </a:t>
            </a:r>
            <a:r>
              <a:rPr lang="en-GB" sz="3200" b="1" dirty="0">
                <a:latin typeface="Ink Free" panose="03080402000500000000" pitchFamily="66" charset="0"/>
              </a:rPr>
              <a:t>29:11  </a:t>
            </a:r>
            <a:r>
              <a:rPr lang="en-GB" sz="3200" b="1" dirty="0" smtClean="0">
                <a:latin typeface="Ink Free" panose="03080402000500000000" pitchFamily="66" charset="0"/>
              </a:rPr>
              <a:t>     Genesis 1:27</a:t>
            </a:r>
          </a:p>
          <a:p>
            <a:pPr algn="ctr"/>
            <a:endParaRPr lang="en-GB" sz="3200" b="1" dirty="0" smtClean="0">
              <a:latin typeface="Ink Free" panose="03080402000500000000" pitchFamily="66" charset="0"/>
            </a:endParaRPr>
          </a:p>
          <a:p>
            <a:endParaRPr lang="en-GB" sz="3200" dirty="0">
              <a:latin typeface="Ink Free" panose="03080402000500000000" pitchFamily="66" charset="0"/>
            </a:endParaRPr>
          </a:p>
          <a:p>
            <a:r>
              <a:rPr lang="en-GB" sz="3200" b="1" dirty="0" smtClean="0">
                <a:latin typeface="Ink Free" panose="03080402000500000000" pitchFamily="66" charset="0"/>
              </a:rPr>
              <a:t>Isaiah 43:4      Matthew </a:t>
            </a:r>
            <a:r>
              <a:rPr lang="en-GB" sz="3200" b="1" dirty="0">
                <a:latin typeface="Ink Free" panose="03080402000500000000" pitchFamily="66" charset="0"/>
              </a:rPr>
              <a:t>10:31 </a:t>
            </a:r>
            <a:r>
              <a:rPr lang="en-GB" sz="3200" b="1" dirty="0" smtClean="0">
                <a:latin typeface="Ink Free" panose="03080402000500000000" pitchFamily="66" charset="0"/>
              </a:rPr>
              <a:t>   Ephesians 2:49</a:t>
            </a:r>
            <a:r>
              <a:rPr lang="en-GB" sz="3200" b="1" dirty="0">
                <a:latin typeface="Ink Free" panose="03080402000500000000" pitchFamily="66" charset="0"/>
              </a:rPr>
              <a:t>   </a:t>
            </a:r>
            <a:r>
              <a:rPr lang="en-GB" sz="3200" b="1" dirty="0" smtClean="0">
                <a:latin typeface="Ink Free" panose="03080402000500000000" pitchFamily="66" charset="0"/>
              </a:rPr>
              <a:t>   John3:16</a:t>
            </a:r>
            <a:r>
              <a:rPr lang="en-GB" sz="3200" b="1" dirty="0">
                <a:latin typeface="Ink Free" panose="03080402000500000000" pitchFamily="66" charset="0"/>
              </a:rPr>
              <a:t> </a:t>
            </a:r>
            <a:endParaRPr lang="en-GB" sz="3200" b="1" dirty="0" smtClean="0">
              <a:latin typeface="Ink Free" panose="03080402000500000000" pitchFamily="66" charset="0"/>
            </a:endParaRPr>
          </a:p>
          <a:p>
            <a:r>
              <a:rPr lang="en-GB" sz="3200" b="1" dirty="0" smtClean="0">
                <a:latin typeface="Ink Free" panose="03080402000500000000" pitchFamily="66" charset="0"/>
              </a:rPr>
              <a:t>                                  Hebrews </a:t>
            </a:r>
            <a:r>
              <a:rPr lang="en-GB" sz="3200" b="1" dirty="0">
                <a:latin typeface="Ink Free" panose="03080402000500000000" pitchFamily="66" charset="0"/>
              </a:rPr>
              <a:t>4:16</a:t>
            </a:r>
          </a:p>
        </p:txBody>
      </p:sp>
      <p:sp>
        <p:nvSpPr>
          <p:cNvPr id="5" name="TextBox 4"/>
          <p:cNvSpPr txBox="1"/>
          <p:nvPr/>
        </p:nvSpPr>
        <p:spPr>
          <a:xfrm>
            <a:off x="10503017" y="411061"/>
            <a:ext cx="1442906" cy="369115"/>
          </a:xfrm>
          <a:prstGeom prst="rect">
            <a:avLst/>
          </a:prstGeom>
          <a:noFill/>
        </p:spPr>
        <p:txBody>
          <a:bodyPr wrap="square" rtlCol="0">
            <a:spAutoFit/>
          </a:bodyPr>
          <a:lstStyle/>
          <a:p>
            <a:r>
              <a:rPr lang="en-GB" dirty="0" smtClean="0"/>
              <a:t>Activity </a:t>
            </a:r>
            <a:r>
              <a:rPr lang="en-GB" dirty="0" smtClean="0"/>
              <a:t>2</a:t>
            </a:r>
            <a:endParaRPr lang="en-GB" dirty="0"/>
          </a:p>
        </p:txBody>
      </p:sp>
      <p:pic>
        <p:nvPicPr>
          <p:cNvPr id="6" name="Picture 5"/>
          <p:cNvPicPr>
            <a:picLocks noChangeAspect="1"/>
          </p:cNvPicPr>
          <p:nvPr/>
        </p:nvPicPr>
        <p:blipFill>
          <a:blip r:embed="rId2"/>
          <a:stretch>
            <a:fillRect/>
          </a:stretch>
        </p:blipFill>
        <p:spPr>
          <a:xfrm>
            <a:off x="443734" y="99286"/>
            <a:ext cx="2062639" cy="1586646"/>
          </a:xfrm>
          <a:prstGeom prst="rect">
            <a:avLst/>
          </a:prstGeom>
        </p:spPr>
      </p:pic>
    </p:spTree>
    <p:extLst>
      <p:ext uri="{BB962C8B-B14F-4D97-AF65-F5344CB8AC3E}">
        <p14:creationId xmlns:p14="http://schemas.microsoft.com/office/powerpoint/2010/main" val="4094624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786" y="780176"/>
            <a:ext cx="9144000" cy="1142309"/>
          </a:xfrm>
        </p:spPr>
        <p:txBody>
          <a:bodyPr/>
          <a:lstStyle/>
          <a:p>
            <a:r>
              <a:rPr lang="en-GB" b="1" dirty="0" smtClean="0">
                <a:effectLst>
                  <a:outerShdw blurRad="38100" dist="38100" dir="2700000" algn="tl">
                    <a:srgbClr val="000000">
                      <a:alpha val="43137"/>
                    </a:srgbClr>
                  </a:outerShdw>
                </a:effectLst>
                <a:latin typeface="Ink Free" panose="03080402000500000000" pitchFamily="66" charset="0"/>
              </a:rPr>
              <a:t>Balloon challenge</a:t>
            </a:r>
            <a:endParaRPr lang="en-GB" b="1" dirty="0">
              <a:effectLst>
                <a:outerShdw blurRad="38100" dist="38100" dir="2700000" algn="tl">
                  <a:srgbClr val="000000">
                    <a:alpha val="43137"/>
                  </a:srgbClr>
                </a:outerShdw>
              </a:effectLst>
              <a:latin typeface="Ink Free" panose="03080402000500000000" pitchFamily="66" charset="0"/>
            </a:endParaRPr>
          </a:p>
        </p:txBody>
      </p:sp>
      <p:sp>
        <p:nvSpPr>
          <p:cNvPr id="5" name="TextBox 4"/>
          <p:cNvSpPr txBox="1"/>
          <p:nvPr/>
        </p:nvSpPr>
        <p:spPr>
          <a:xfrm>
            <a:off x="10503017" y="411061"/>
            <a:ext cx="1442906" cy="369115"/>
          </a:xfrm>
          <a:prstGeom prst="rect">
            <a:avLst/>
          </a:prstGeom>
          <a:noFill/>
        </p:spPr>
        <p:txBody>
          <a:bodyPr wrap="square" rtlCol="0">
            <a:spAutoFit/>
          </a:bodyPr>
          <a:lstStyle/>
          <a:p>
            <a:r>
              <a:rPr lang="en-GB" dirty="0" smtClean="0"/>
              <a:t>Activity </a:t>
            </a:r>
            <a:r>
              <a:rPr lang="en-GB" dirty="0"/>
              <a:t>3</a:t>
            </a:r>
            <a:endParaRPr lang="en-GB"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6140" t="23626" r="23801" b="31228"/>
          <a:stretch/>
        </p:blipFill>
        <p:spPr>
          <a:xfrm>
            <a:off x="8449601" y="2254501"/>
            <a:ext cx="2774869" cy="2502567"/>
          </a:xfrm>
          <a:prstGeom prst="rect">
            <a:avLst/>
          </a:prstGeom>
        </p:spPr>
      </p:pic>
      <p:sp>
        <p:nvSpPr>
          <p:cNvPr id="7" name="TextBox 6"/>
          <p:cNvSpPr txBox="1"/>
          <p:nvPr/>
        </p:nvSpPr>
        <p:spPr>
          <a:xfrm rot="21299124">
            <a:off x="449180" y="3698289"/>
            <a:ext cx="6144126" cy="230832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n-GB" sz="3600" b="1" dirty="0" smtClean="0">
                <a:latin typeface="Ink Free" panose="03080402000500000000" pitchFamily="66" charset="0"/>
              </a:rPr>
              <a:t>When you become a Christian God fills you with His Holy Spirit. He can then use you to build and grow his kingdom!</a:t>
            </a:r>
            <a:endParaRPr lang="en-GB" sz="3600" b="1" dirty="0">
              <a:latin typeface="Ink Free" panose="03080402000500000000" pitchFamily="66" charset="0"/>
            </a:endParaRPr>
          </a:p>
        </p:txBody>
      </p:sp>
    </p:spTree>
    <p:extLst>
      <p:ext uri="{BB962C8B-B14F-4D97-AF65-F5344CB8AC3E}">
        <p14:creationId xmlns:p14="http://schemas.microsoft.com/office/powerpoint/2010/main" val="1023901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5432" y="2333685"/>
            <a:ext cx="11646568" cy="4524315"/>
          </a:xfrm>
          <a:prstGeom prst="rect">
            <a:avLst/>
          </a:prstGeom>
        </p:spPr>
        <p:txBody>
          <a:bodyPr wrap="square">
            <a:spAutoFit/>
          </a:bodyPr>
          <a:lstStyle/>
          <a:p>
            <a:r>
              <a:rPr lang="en-GB" sz="3200" b="1" dirty="0" smtClean="0">
                <a:latin typeface="Ink Free" panose="03080402000500000000" pitchFamily="66" charset="0"/>
              </a:rPr>
              <a:t>1.  How </a:t>
            </a:r>
            <a:r>
              <a:rPr lang="en-GB" sz="3200" b="1" dirty="0">
                <a:latin typeface="Ink Free" panose="03080402000500000000" pitchFamily="66" charset="0"/>
              </a:rPr>
              <a:t>can God use your life in His kingdom?</a:t>
            </a:r>
          </a:p>
          <a:p>
            <a:r>
              <a:rPr lang="en-GB" sz="3200" b="1" dirty="0" smtClean="0">
                <a:latin typeface="Ink Free" panose="03080402000500000000" pitchFamily="66" charset="0"/>
              </a:rPr>
              <a:t>2. Why </a:t>
            </a:r>
            <a:r>
              <a:rPr lang="en-GB" sz="3200" b="1" dirty="0">
                <a:latin typeface="Ink Free" panose="03080402000500000000" pitchFamily="66" charset="0"/>
              </a:rPr>
              <a:t>do you think Jesus uses people to grow His kingdom?</a:t>
            </a:r>
          </a:p>
          <a:p>
            <a:r>
              <a:rPr lang="en-GB" sz="3200" b="1" dirty="0" smtClean="0">
                <a:latin typeface="Ink Free" panose="03080402000500000000" pitchFamily="66" charset="0"/>
              </a:rPr>
              <a:t>3. What </a:t>
            </a:r>
            <a:r>
              <a:rPr lang="en-GB" sz="3200" b="1" dirty="0">
                <a:latin typeface="Ink Free" panose="03080402000500000000" pitchFamily="66" charset="0"/>
              </a:rPr>
              <a:t>are some things that get in the way of you making an </a:t>
            </a:r>
            <a:endParaRPr lang="en-GB" sz="3200" b="1" dirty="0" smtClean="0">
              <a:latin typeface="Ink Free" panose="03080402000500000000" pitchFamily="66" charset="0"/>
            </a:endParaRPr>
          </a:p>
          <a:p>
            <a:r>
              <a:rPr lang="en-GB" sz="3200" b="1" dirty="0">
                <a:latin typeface="Ink Free" panose="03080402000500000000" pitchFamily="66" charset="0"/>
              </a:rPr>
              <a:t> </a:t>
            </a:r>
            <a:r>
              <a:rPr lang="en-GB" sz="3200" b="1" dirty="0" smtClean="0">
                <a:latin typeface="Ink Free" panose="03080402000500000000" pitchFamily="66" charset="0"/>
              </a:rPr>
              <a:t>   impact </a:t>
            </a:r>
            <a:r>
              <a:rPr lang="en-GB" sz="3200" b="1" dirty="0">
                <a:latin typeface="Ink Free" panose="03080402000500000000" pitchFamily="66" charset="0"/>
              </a:rPr>
              <a:t>for the kingdom of God?</a:t>
            </a:r>
          </a:p>
          <a:p>
            <a:r>
              <a:rPr lang="en-GB" sz="3200" b="1" dirty="0" smtClean="0">
                <a:latin typeface="Ink Free" panose="03080402000500000000" pitchFamily="66" charset="0"/>
              </a:rPr>
              <a:t>4. Does </a:t>
            </a:r>
            <a:r>
              <a:rPr lang="en-GB" sz="3200" b="1" dirty="0">
                <a:latin typeface="Ink Free" panose="03080402000500000000" pitchFamily="66" charset="0"/>
              </a:rPr>
              <a:t>God equip you with everything you need to accomplish His </a:t>
            </a:r>
            <a:endParaRPr lang="en-GB" sz="3200" b="1" dirty="0" smtClean="0">
              <a:latin typeface="Ink Free" panose="03080402000500000000" pitchFamily="66" charset="0"/>
            </a:endParaRPr>
          </a:p>
          <a:p>
            <a:r>
              <a:rPr lang="en-GB" sz="3200" b="1" dirty="0">
                <a:latin typeface="Ink Free" panose="03080402000500000000" pitchFamily="66" charset="0"/>
              </a:rPr>
              <a:t> </a:t>
            </a:r>
            <a:r>
              <a:rPr lang="en-GB" sz="3200" b="1" dirty="0" smtClean="0">
                <a:latin typeface="Ink Free" panose="03080402000500000000" pitchFamily="66" charset="0"/>
              </a:rPr>
              <a:t>   work</a:t>
            </a:r>
            <a:r>
              <a:rPr lang="en-GB" sz="3200" b="1" dirty="0">
                <a:latin typeface="Ink Free" panose="03080402000500000000" pitchFamily="66" charset="0"/>
              </a:rPr>
              <a:t>?</a:t>
            </a:r>
          </a:p>
          <a:p>
            <a:r>
              <a:rPr lang="en-GB" sz="3200" b="1" dirty="0" smtClean="0">
                <a:latin typeface="Ink Free" panose="03080402000500000000" pitchFamily="66" charset="0"/>
              </a:rPr>
              <a:t>5. Where </a:t>
            </a:r>
            <a:r>
              <a:rPr lang="en-GB" sz="3200" b="1" dirty="0">
                <a:latin typeface="Ink Free" panose="03080402000500000000" pitchFamily="66" charset="0"/>
              </a:rPr>
              <a:t>do we get our strength to help grow the kingdom</a:t>
            </a:r>
            <a:r>
              <a:rPr lang="en-GB" sz="3200" b="1" dirty="0" smtClean="0">
                <a:latin typeface="Ink Free" panose="03080402000500000000" pitchFamily="66" charset="0"/>
              </a:rPr>
              <a:t>?</a:t>
            </a:r>
          </a:p>
          <a:p>
            <a:r>
              <a:rPr lang="en-GB" sz="3200" b="1" dirty="0" smtClean="0">
                <a:latin typeface="Ink Free" panose="03080402000500000000" pitchFamily="66" charset="0"/>
              </a:rPr>
              <a:t>6. What </a:t>
            </a:r>
            <a:r>
              <a:rPr lang="en-GB" sz="3200" b="1" dirty="0">
                <a:latin typeface="Ink Free" panose="03080402000500000000" pitchFamily="66" charset="0"/>
              </a:rPr>
              <a:t>are some ways you can make an impact for the kingdom?</a:t>
            </a:r>
          </a:p>
          <a:p>
            <a:endParaRPr lang="en-GB" sz="3200" b="1" dirty="0">
              <a:latin typeface="Ink Free" panose="03080402000500000000" pitchFamily="66" charset="0"/>
            </a:endParaRPr>
          </a:p>
        </p:txBody>
      </p:sp>
      <p:sp>
        <p:nvSpPr>
          <p:cNvPr id="5" name="TextBox 4"/>
          <p:cNvSpPr txBox="1"/>
          <p:nvPr/>
        </p:nvSpPr>
        <p:spPr>
          <a:xfrm rot="21411023">
            <a:off x="252441" y="701871"/>
            <a:ext cx="11261558" cy="1323439"/>
          </a:xfrm>
          <a:prstGeom prst="rect">
            <a:avLst/>
          </a:prstGeom>
          <a:noFill/>
        </p:spPr>
        <p:txBody>
          <a:bodyPr wrap="square" rtlCol="0">
            <a:spAutoFit/>
          </a:bodyPr>
          <a:lstStyle/>
          <a:p>
            <a:pPr algn="ctr"/>
            <a:r>
              <a:rPr lang="en-GB" sz="4000" b="1" dirty="0" smtClean="0">
                <a:effectLst>
                  <a:outerShdw blurRad="38100" dist="38100" dir="2700000" algn="tl">
                    <a:srgbClr val="000000">
                      <a:alpha val="43137"/>
                    </a:srgbClr>
                  </a:outerShdw>
                </a:effectLst>
                <a:latin typeface="Ink Free" panose="03080402000500000000" pitchFamily="66" charset="0"/>
              </a:rPr>
              <a:t>Think about how these apply to you… then discuss the answers together</a:t>
            </a:r>
            <a:endParaRPr lang="en-GB" sz="4000" b="1" dirty="0">
              <a:effectLst>
                <a:outerShdw blurRad="38100" dist="38100" dir="2700000" algn="tl">
                  <a:srgbClr val="000000">
                    <a:alpha val="43137"/>
                  </a:srgbClr>
                </a:outerShdw>
              </a:effectLst>
              <a:latin typeface="Ink Free" panose="03080402000500000000" pitchFamily="66" charset="0"/>
            </a:endParaRPr>
          </a:p>
        </p:txBody>
      </p:sp>
      <p:sp>
        <p:nvSpPr>
          <p:cNvPr id="6" name="TextBox 5"/>
          <p:cNvSpPr txBox="1"/>
          <p:nvPr/>
        </p:nvSpPr>
        <p:spPr>
          <a:xfrm>
            <a:off x="10631353" y="208937"/>
            <a:ext cx="1442906" cy="369115"/>
          </a:xfrm>
          <a:prstGeom prst="rect">
            <a:avLst/>
          </a:prstGeom>
          <a:noFill/>
        </p:spPr>
        <p:txBody>
          <a:bodyPr wrap="square" rtlCol="0">
            <a:spAutoFit/>
          </a:bodyPr>
          <a:lstStyle/>
          <a:p>
            <a:r>
              <a:rPr lang="en-GB" dirty="0" smtClean="0"/>
              <a:t>Activity </a:t>
            </a:r>
            <a:r>
              <a:rPr lang="en-GB" dirty="0"/>
              <a:t>3</a:t>
            </a:r>
            <a:endParaRPr lang="en-GB" dirty="0"/>
          </a:p>
        </p:txBody>
      </p:sp>
    </p:spTree>
    <p:extLst>
      <p:ext uri="{BB962C8B-B14F-4D97-AF65-F5344CB8AC3E}">
        <p14:creationId xmlns:p14="http://schemas.microsoft.com/office/powerpoint/2010/main" val="2332418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31353" y="208937"/>
            <a:ext cx="1442906" cy="369115"/>
          </a:xfrm>
          <a:prstGeom prst="rect">
            <a:avLst/>
          </a:prstGeom>
          <a:noFill/>
        </p:spPr>
        <p:txBody>
          <a:bodyPr wrap="square" rtlCol="0">
            <a:spAutoFit/>
          </a:bodyPr>
          <a:lstStyle/>
          <a:p>
            <a:r>
              <a:rPr lang="en-GB" dirty="0" smtClean="0"/>
              <a:t>Takeaway.</a:t>
            </a:r>
            <a:endParaRPr lang="en-GB" dirty="0"/>
          </a:p>
        </p:txBody>
      </p:sp>
      <p:sp>
        <p:nvSpPr>
          <p:cNvPr id="2" name="Rectangle 1"/>
          <p:cNvSpPr/>
          <p:nvPr/>
        </p:nvSpPr>
        <p:spPr>
          <a:xfrm>
            <a:off x="593558" y="1365146"/>
            <a:ext cx="11229474" cy="4033284"/>
          </a:xfrm>
          <a:prstGeom prst="rect">
            <a:avLst/>
          </a:prstGeom>
        </p:spPr>
        <p:txBody>
          <a:bodyPr wrap="square">
            <a:spAutoFit/>
          </a:bodyPr>
          <a:lstStyle/>
          <a:p>
            <a:pPr>
              <a:lnSpc>
                <a:spcPct val="119000"/>
              </a:lnSpc>
              <a:spcAft>
                <a:spcPts val="600"/>
              </a:spcAft>
            </a:pPr>
            <a:r>
              <a:rPr lang="en-GB" sz="4000" b="1" kern="1400" dirty="0">
                <a:solidFill>
                  <a:srgbClr val="000000"/>
                </a:solidFill>
                <a:latin typeface="Calibri" panose="020F0502020204030204" pitchFamily="34" charset="0"/>
              </a:rPr>
              <a:t>We may be one small individual in God’s kingdom but we are powered by the Holy Spirit who enables us to do great things for God. God’s kingdom will always grow and can never be stopped. You are a part of that if you love Jesus.</a:t>
            </a:r>
            <a:endParaRPr lang="en-GB" sz="4000" kern="1400" dirty="0">
              <a:solidFill>
                <a:srgbClr val="000000"/>
              </a:solidFill>
              <a:latin typeface="Calibri" panose="020F0502020204030204" pitchFamily="34" charset="0"/>
            </a:endParaRPr>
          </a:p>
          <a:p>
            <a:pPr>
              <a:lnSpc>
                <a:spcPct val="119000"/>
              </a:lnSpc>
              <a:spcAft>
                <a:spcPts val="600"/>
              </a:spcAft>
            </a:pPr>
            <a:r>
              <a:rPr lang="en-GB" sz="1100" kern="1400" dirty="0">
                <a:solidFill>
                  <a:srgbClr val="000000"/>
                </a:solidFill>
                <a:latin typeface="Calibri" panose="020F0502020204030204" pitchFamily="34" charset="0"/>
              </a:rPr>
              <a:t> </a:t>
            </a:r>
            <a:endParaRPr lang="en-GB" sz="11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319831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343</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Ink Free</vt:lpstr>
      <vt:lpstr>Office Theme</vt:lpstr>
      <vt:lpstr>The Parables of the mustard seed and the yeast. Matthew 13:31-35</vt:lpstr>
      <vt:lpstr>Why are we making popcorn?</vt:lpstr>
      <vt:lpstr>PowerPoint Presentation</vt:lpstr>
      <vt:lpstr>Who is this?</vt:lpstr>
      <vt:lpstr>PowerPoint Presentation</vt:lpstr>
      <vt:lpstr>PowerPoint Presentation</vt:lpstr>
      <vt:lpstr>Balloon challenge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Jez</dc:creator>
  <cp:lastModifiedBy>Jez</cp:lastModifiedBy>
  <cp:revision>21</cp:revision>
  <dcterms:created xsi:type="dcterms:W3CDTF">2024-11-20T13:50:29Z</dcterms:created>
  <dcterms:modified xsi:type="dcterms:W3CDTF">2024-12-06T12:56:13Z</dcterms:modified>
</cp:coreProperties>
</file>