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tudent Font" panose="020B0604020202020204" charset="0"/>
      <p:regular r:id="rId16"/>
    </p:embeddedFont>
    <p:embeddedFont>
      <p:font typeface="Ink Free" panose="03080402000500000000" pitchFamily="66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g8mwqsXt7Rk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734841"/>
            <a:ext cx="4764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Sodom and Gomorrah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972">
            <a:off x="5790186" y="3162300"/>
            <a:ext cx="7169286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734841"/>
            <a:ext cx="4764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Sodom and Gomorrah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2629" y="242927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Takeaway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8600" y="3158887"/>
            <a:ext cx="120963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Do everything without grumbling or arguing, so that you may become blameless and pure</a:t>
            </a:r>
            <a:r>
              <a:rPr lang="en-GB" sz="4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“</a:t>
            </a:r>
            <a:r>
              <a:rPr lang="en-GB" sz="4000" dirty="0">
                <a:solidFill>
                  <a:schemeClr val="bg1"/>
                </a:solidFill>
              </a:rPr>
              <a:t>children of God without fault in a warped and crooked generation.” </a:t>
            </a:r>
            <a:endParaRPr lang="en-GB" sz="4000" dirty="0" smtClean="0">
              <a:solidFill>
                <a:schemeClr val="bg1"/>
              </a:solidFill>
            </a:endParaRPr>
          </a:p>
          <a:p>
            <a:r>
              <a:rPr lang="en-GB" sz="4000" b="1" dirty="0" smtClean="0">
                <a:solidFill>
                  <a:schemeClr val="bg1"/>
                </a:solidFill>
              </a:rPr>
              <a:t>Then </a:t>
            </a:r>
            <a:r>
              <a:rPr lang="en-GB" sz="4000" b="1" dirty="0">
                <a:solidFill>
                  <a:schemeClr val="bg1"/>
                </a:solidFill>
              </a:rPr>
              <a:t>you will shine among them like stars in the sky</a:t>
            </a:r>
            <a:r>
              <a:rPr lang="en-GB" sz="4000" dirty="0">
                <a:solidFill>
                  <a:schemeClr val="bg1"/>
                </a:solidFill>
              </a:rPr>
              <a:t> </a:t>
            </a:r>
            <a:r>
              <a:rPr lang="en-GB" sz="4000" baseline="30000" dirty="0">
                <a:solidFill>
                  <a:schemeClr val="bg1"/>
                </a:solidFill>
              </a:rPr>
              <a:t> </a:t>
            </a:r>
            <a:r>
              <a:rPr lang="en-GB" sz="4000" dirty="0">
                <a:solidFill>
                  <a:schemeClr val="bg1"/>
                </a:solidFill>
              </a:rPr>
              <a:t>as you hold firmly to the word of life.  </a:t>
            </a:r>
            <a:endParaRPr lang="en-GB" sz="4000" dirty="0" smtClean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Philippians </a:t>
            </a:r>
            <a:r>
              <a:rPr lang="en-GB" sz="4000" dirty="0">
                <a:solidFill>
                  <a:schemeClr val="bg1"/>
                </a:solidFill>
              </a:rPr>
              <a:t>2:14-15</a:t>
            </a:r>
          </a:p>
          <a:p>
            <a:r>
              <a:rPr lang="en-GB" sz="4000" dirty="0">
                <a:solidFill>
                  <a:schemeClr val="bg1"/>
                </a:solidFill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4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179472">
            <a:off x="4939946" y="1709791"/>
            <a:ext cx="774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Weird and wonderful cultural quirks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3157" y="3083438"/>
            <a:ext cx="13761668" cy="38126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820400" y="3797769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hlinkClick r:id="rId5"/>
              </a:rPr>
              <a:t>https://www.youtube.com/watch?v=g8mwqsXt7Rk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285299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In Tamil Nadu, devotees to the Hindu religion smash coconuts on their heads as a sign of asking for good health and success.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3156" y="7244448"/>
            <a:ext cx="9540671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People in Malaysia use their thumbs to point</a:t>
            </a:r>
          </a:p>
          <a:p>
            <a:endParaRPr lang="en-GB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t="4076" b="10984"/>
          <a:stretch/>
        </p:blipFill>
        <p:spPr>
          <a:xfrm>
            <a:off x="12624553" y="6958264"/>
            <a:ext cx="2731394" cy="29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3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734841"/>
            <a:ext cx="4764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Sodom and Gomorrah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314700"/>
            <a:ext cx="7620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In Japan people “slurp” their food, especially noodles!</a:t>
            </a:r>
          </a:p>
          <a:p>
            <a:r>
              <a:rPr lang="en-GB" sz="4000" dirty="0" smtClean="0"/>
              <a:t>It is a sign you are enjoying them.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8646" y="2950696"/>
            <a:ext cx="40005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568337" y="6250976"/>
            <a:ext cx="7543800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 smtClean="0"/>
              <a:t>Spitting on the bride at a Greek wedding is good luck! It is a ritual to ward of evil. (They actually just pretend to do it!)</a:t>
            </a:r>
            <a:endParaRPr lang="en-GB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0074" y="6125665"/>
            <a:ext cx="4582655" cy="3051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41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734841"/>
            <a:ext cx="4764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Sodom and Gomorrah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162300"/>
            <a:ext cx="8458200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In Denmark, when you turn 25, if you are not married, your friends and family throw cinnamon at you! </a:t>
            </a:r>
          </a:p>
          <a:p>
            <a:r>
              <a:rPr lang="en-GB" sz="4000" dirty="0" smtClean="0"/>
              <a:t>If you turn 30 and are single … pepper is thrown at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1639" y="2975699"/>
            <a:ext cx="5412921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10000" y="7013314"/>
            <a:ext cx="84582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Baby tossing in India. In rural India babies and toddlers are thrown off the side of a temple 30-50ft and caught in a blanket. It is thought to bring good luck!</a:t>
            </a:r>
            <a:endParaRPr lang="en-GB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3637" y="6766285"/>
            <a:ext cx="4183206" cy="3133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16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35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734841"/>
            <a:ext cx="4764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Sodom and Gomorrah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307827"/>
            <a:ext cx="91440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In Mexico, on your birthday, the birthday  girl or </a:t>
            </a:r>
            <a:r>
              <a:rPr lang="en-GB" sz="4000" dirty="0" smtClean="0"/>
              <a:t>boy </a:t>
            </a:r>
            <a:r>
              <a:rPr lang="en-GB" sz="4000" dirty="0" smtClean="0"/>
              <a:t>has their hands tied behind them and their faces pushed into a creamy cake, whilst everyone shouts “take a bite!”</a:t>
            </a:r>
            <a:endParaRPr lang="en-GB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8800" y="2442727"/>
            <a:ext cx="4076700" cy="3471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00400" y="6181860"/>
            <a:ext cx="91440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The monkey buffet in Thailand. In </a:t>
            </a:r>
            <a:r>
              <a:rPr lang="en-GB" sz="4000" dirty="0" err="1" smtClean="0"/>
              <a:t>Phra</a:t>
            </a:r>
            <a:r>
              <a:rPr lang="en-GB" sz="4000" dirty="0" smtClean="0"/>
              <a:t> </a:t>
            </a:r>
            <a:r>
              <a:rPr lang="en-GB" sz="4000" dirty="0"/>
              <a:t>Prang Sam </a:t>
            </a:r>
            <a:r>
              <a:rPr lang="en-GB" sz="4000" dirty="0" err="1"/>
              <a:t>Yot</a:t>
            </a:r>
            <a:r>
              <a:rPr lang="en-GB" sz="4000" dirty="0"/>
              <a:t> temple in </a:t>
            </a:r>
            <a:r>
              <a:rPr lang="en-GB" sz="4000" dirty="0" err="1"/>
              <a:t>Lopburi</a:t>
            </a:r>
            <a:r>
              <a:rPr lang="en-GB" sz="4000" dirty="0"/>
              <a:t>, i</a:t>
            </a:r>
            <a:r>
              <a:rPr lang="en-GB" sz="4000" dirty="0" smtClean="0"/>
              <a:t>n late November, a sumptuous feast is set out, but not for humans, but for the thousands of monkeys that are thought to bring good luck to the area.</a:t>
            </a:r>
            <a:endParaRPr lang="en-GB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4895" y="6418710"/>
            <a:ext cx="4954191" cy="3296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21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734841"/>
            <a:ext cx="4764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Sodom and Gomorrah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2629" y="228592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Activity 1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700" y="2890942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Read </a:t>
            </a:r>
            <a:r>
              <a:rPr lang="en-GB" sz="4400" dirty="0">
                <a:solidFill>
                  <a:schemeClr val="bg1"/>
                </a:solidFill>
              </a:rPr>
              <a:t>Genesis 19:1-29.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4728652"/>
            <a:ext cx="149014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4000" dirty="0" smtClean="0">
                <a:solidFill>
                  <a:schemeClr val="bg1"/>
                </a:solidFill>
              </a:rPr>
              <a:t>What </a:t>
            </a:r>
            <a:r>
              <a:rPr lang="en-GB" sz="4000" dirty="0">
                <a:solidFill>
                  <a:schemeClr val="bg1"/>
                </a:solidFill>
              </a:rPr>
              <a:t>is shocking about this story? </a:t>
            </a:r>
            <a:endParaRPr lang="en-GB" sz="4000" dirty="0" smtClean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en-GB" sz="4000" dirty="0" smtClean="0">
                <a:solidFill>
                  <a:schemeClr val="bg1"/>
                </a:solidFill>
              </a:rPr>
              <a:t>Why </a:t>
            </a:r>
            <a:r>
              <a:rPr lang="en-GB" sz="4000" dirty="0">
                <a:solidFill>
                  <a:schemeClr val="bg1"/>
                </a:solidFill>
              </a:rPr>
              <a:t>do you think Sodom and Gomorrah had become such wicked places?</a:t>
            </a:r>
          </a:p>
          <a:p>
            <a:pPr marL="742950" indent="-742950">
              <a:buAutoNum type="arabicPeriod" startAt="3"/>
            </a:pPr>
            <a:r>
              <a:rPr lang="en-GB" sz="4000" dirty="0" smtClean="0">
                <a:solidFill>
                  <a:schemeClr val="bg1"/>
                </a:solidFill>
              </a:rPr>
              <a:t>Why </a:t>
            </a:r>
            <a:r>
              <a:rPr lang="en-GB" sz="4000" dirty="0">
                <a:solidFill>
                  <a:schemeClr val="bg1"/>
                </a:solidFill>
              </a:rPr>
              <a:t>do you think God wanted to destroy the cities? </a:t>
            </a:r>
            <a:endParaRPr lang="en-GB" sz="4000" dirty="0" smtClean="0">
              <a:solidFill>
                <a:schemeClr val="bg1"/>
              </a:solidFill>
            </a:endParaRPr>
          </a:p>
          <a:p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      Was </a:t>
            </a:r>
            <a:r>
              <a:rPr lang="en-GB" sz="4000" dirty="0">
                <a:solidFill>
                  <a:schemeClr val="bg1"/>
                </a:solidFill>
              </a:rPr>
              <a:t>He right to?</a:t>
            </a:r>
          </a:p>
        </p:txBody>
      </p:sp>
    </p:spTree>
    <p:extLst>
      <p:ext uri="{BB962C8B-B14F-4D97-AF65-F5344CB8AC3E}">
        <p14:creationId xmlns:p14="http://schemas.microsoft.com/office/powerpoint/2010/main" val="32747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734841"/>
            <a:ext cx="4764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Sodom and Gomorrah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2629" y="228592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Activity 2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998937"/>
            <a:ext cx="1226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1. Abraham  believed Lot to be a good man, that’s why he </a:t>
            </a:r>
            <a:r>
              <a:rPr lang="en-GB" sz="40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   wanted </a:t>
            </a:r>
            <a:r>
              <a:rPr lang="en-GB" sz="4000" dirty="0">
                <a:solidFill>
                  <a:schemeClr val="bg1"/>
                </a:solidFill>
              </a:rPr>
              <a:t>God to save the cities.  Was Lot a good man? </a:t>
            </a:r>
            <a:endParaRPr lang="en-GB" sz="4000" dirty="0" smtClean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  <a:p>
            <a:r>
              <a:rPr lang="en-GB" sz="4000" dirty="0">
                <a:solidFill>
                  <a:schemeClr val="bg1"/>
                </a:solidFill>
              </a:rPr>
              <a:t>2. How had Lot become like the people he lived amongst?</a:t>
            </a:r>
          </a:p>
          <a:p>
            <a:r>
              <a:rPr lang="en-GB" sz="4000" dirty="0">
                <a:solidFill>
                  <a:schemeClr val="bg1"/>
                </a:solidFill>
              </a:rPr>
              <a:t> </a:t>
            </a:r>
          </a:p>
          <a:p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734841"/>
            <a:ext cx="4764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Sodom and Gomorrah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2629" y="228592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Activity 3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314700"/>
            <a:ext cx="1447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4000" dirty="0" smtClean="0">
                <a:solidFill>
                  <a:schemeClr val="bg1"/>
                </a:solidFill>
              </a:rPr>
              <a:t>What </a:t>
            </a:r>
            <a:r>
              <a:rPr lang="en-GB" sz="4000" dirty="0">
                <a:solidFill>
                  <a:schemeClr val="bg1"/>
                </a:solidFill>
              </a:rPr>
              <a:t>are the things in our world today that we see as normal that </a:t>
            </a:r>
            <a:r>
              <a:rPr lang="en-GB" sz="4000" dirty="0" smtClean="0">
                <a:solidFill>
                  <a:schemeClr val="bg1"/>
                </a:solidFill>
              </a:rPr>
              <a:t>go </a:t>
            </a:r>
            <a:r>
              <a:rPr lang="en-GB" sz="4000" dirty="0">
                <a:solidFill>
                  <a:schemeClr val="bg1"/>
                </a:solidFill>
              </a:rPr>
              <a:t>against  God’s best for us?</a:t>
            </a:r>
          </a:p>
          <a:p>
            <a:pPr marL="742950" indent="-742950">
              <a:buAutoNum type="arabicPeriod" startAt="2"/>
            </a:pPr>
            <a:r>
              <a:rPr lang="en-GB" sz="4000" dirty="0" smtClean="0">
                <a:solidFill>
                  <a:schemeClr val="bg1"/>
                </a:solidFill>
              </a:rPr>
              <a:t>How </a:t>
            </a:r>
            <a:r>
              <a:rPr lang="en-GB" sz="4000" dirty="0">
                <a:solidFill>
                  <a:schemeClr val="bg1"/>
                </a:solidFill>
              </a:rPr>
              <a:t>has our world changed from the world our parents or </a:t>
            </a:r>
            <a:endParaRPr lang="en-GB" sz="4000" dirty="0" smtClean="0">
              <a:solidFill>
                <a:schemeClr val="bg1"/>
              </a:solidFill>
            </a:endParaRPr>
          </a:p>
          <a:p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     grandparents </a:t>
            </a:r>
            <a:r>
              <a:rPr lang="en-GB" sz="4000" dirty="0">
                <a:solidFill>
                  <a:schemeClr val="bg1"/>
                </a:solidFill>
              </a:rPr>
              <a:t>grew up in?</a:t>
            </a:r>
          </a:p>
          <a:p>
            <a:pPr marL="742950" indent="-742950">
              <a:buAutoNum type="arabicPeriod" startAt="3"/>
            </a:pPr>
            <a:r>
              <a:rPr lang="en-GB" sz="4000" dirty="0" smtClean="0">
                <a:solidFill>
                  <a:schemeClr val="bg1"/>
                </a:solidFill>
              </a:rPr>
              <a:t>What </a:t>
            </a:r>
            <a:r>
              <a:rPr lang="en-GB" sz="4000" dirty="0">
                <a:solidFill>
                  <a:schemeClr val="bg1"/>
                </a:solidFill>
              </a:rPr>
              <a:t>do we look back at in History and say “why did Christians do </a:t>
            </a:r>
            <a:r>
              <a:rPr lang="en-GB" sz="4000" dirty="0" smtClean="0">
                <a:solidFill>
                  <a:schemeClr val="bg1"/>
                </a:solidFill>
              </a:rPr>
              <a:t>that </a:t>
            </a:r>
            <a:r>
              <a:rPr lang="en-GB" sz="4000" dirty="0">
                <a:solidFill>
                  <a:schemeClr val="bg1"/>
                </a:solidFill>
              </a:rPr>
              <a:t>or allow that?”</a:t>
            </a:r>
          </a:p>
          <a:p>
            <a:pPr marL="742950" indent="-742950">
              <a:buAutoNum type="arabicPeriod" startAt="4"/>
            </a:pPr>
            <a:r>
              <a:rPr lang="en-GB" sz="4000" dirty="0" smtClean="0">
                <a:solidFill>
                  <a:schemeClr val="bg1"/>
                </a:solidFill>
              </a:rPr>
              <a:t>What </a:t>
            </a:r>
            <a:r>
              <a:rPr lang="en-GB" sz="4000" dirty="0">
                <a:solidFill>
                  <a:schemeClr val="bg1"/>
                </a:solidFill>
              </a:rPr>
              <a:t>would Christians from the past see in our world and say, </a:t>
            </a:r>
            <a:endParaRPr lang="en-GB" sz="4000" dirty="0" smtClean="0">
              <a:solidFill>
                <a:schemeClr val="bg1"/>
              </a:solidFill>
            </a:endParaRPr>
          </a:p>
          <a:p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    “</a:t>
            </a:r>
            <a:r>
              <a:rPr lang="en-GB" sz="4000" dirty="0">
                <a:solidFill>
                  <a:schemeClr val="bg1"/>
                </a:solidFill>
              </a:rPr>
              <a:t>why do they think that is okay?”</a:t>
            </a:r>
          </a:p>
        </p:txBody>
      </p:sp>
    </p:spTree>
    <p:extLst>
      <p:ext uri="{BB962C8B-B14F-4D97-AF65-F5344CB8AC3E}">
        <p14:creationId xmlns:p14="http://schemas.microsoft.com/office/powerpoint/2010/main" val="11564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734841"/>
            <a:ext cx="4764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Sodom and Gomorrah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2629" y="242927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Activity 4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943171"/>
            <a:ext cx="132814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1. How </a:t>
            </a:r>
            <a:r>
              <a:rPr lang="en-GB" sz="4000" dirty="0">
                <a:solidFill>
                  <a:schemeClr val="bg1"/>
                </a:solidFill>
              </a:rPr>
              <a:t>can we escape “infection” by our culture?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2. How </a:t>
            </a:r>
            <a:r>
              <a:rPr lang="en-GB" sz="4000" dirty="0">
                <a:solidFill>
                  <a:schemeClr val="bg1"/>
                </a:solidFill>
              </a:rPr>
              <a:t>was Lot rescued?  Who can rescue us now? 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3. How </a:t>
            </a:r>
            <a:r>
              <a:rPr lang="en-GB" sz="4000" dirty="0">
                <a:solidFill>
                  <a:schemeClr val="bg1"/>
                </a:solidFill>
              </a:rPr>
              <a:t>do we live godly  lives in a dark and godless world?  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   </a:t>
            </a:r>
          </a:p>
          <a:p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    Matt </a:t>
            </a:r>
            <a:r>
              <a:rPr lang="en-GB" sz="4000" dirty="0">
                <a:solidFill>
                  <a:schemeClr val="bg1"/>
                </a:solidFill>
              </a:rPr>
              <a:t>5:13-16, Ephesians 6:10-18, </a:t>
            </a:r>
            <a:r>
              <a:rPr lang="en-GB" sz="4000" dirty="0" smtClean="0">
                <a:solidFill>
                  <a:schemeClr val="bg1"/>
                </a:solidFill>
              </a:rPr>
              <a:t>Phil </a:t>
            </a:r>
            <a:r>
              <a:rPr lang="en-GB" sz="4000" dirty="0">
                <a:solidFill>
                  <a:schemeClr val="bg1"/>
                </a:solidFill>
              </a:rPr>
              <a:t>4:8-9</a:t>
            </a:r>
          </a:p>
        </p:txBody>
      </p:sp>
    </p:spTree>
    <p:extLst>
      <p:ext uri="{BB962C8B-B14F-4D97-AF65-F5344CB8AC3E}">
        <p14:creationId xmlns:p14="http://schemas.microsoft.com/office/powerpoint/2010/main" val="25583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628</Words>
  <Application>Microsoft Office PowerPoint</Application>
  <PresentationFormat>Custom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Canva Student Font</vt:lpstr>
      <vt:lpstr>Arial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message from the dark side of scripture... youhave!</dc:title>
  <dc:creator>Jez</dc:creator>
  <cp:lastModifiedBy>Jez</cp:lastModifiedBy>
  <cp:revision>13</cp:revision>
  <dcterms:created xsi:type="dcterms:W3CDTF">2006-08-16T00:00:00Z</dcterms:created>
  <dcterms:modified xsi:type="dcterms:W3CDTF">2025-03-12T14:07:53Z</dcterms:modified>
  <dc:identifier>DAGgaHpiRoA</dc:identifier>
</cp:coreProperties>
</file>